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300" r:id="rId11"/>
    <p:sldId id="294" r:id="rId12"/>
    <p:sldId id="301" r:id="rId13"/>
    <p:sldId id="302" r:id="rId14"/>
    <p:sldId id="29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60" y="159"/>
      </p:cViewPr>
      <p:guideLst>
        <p:guide orient="horz" pos="271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18" Type="http://schemas.openxmlformats.org/officeDocument/2006/relationships/image" Target="../media/image33.e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17" Type="http://schemas.openxmlformats.org/officeDocument/2006/relationships/image" Target="../media/image32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19" Type="http://schemas.openxmlformats.org/officeDocument/2006/relationships/image" Target="../media/image34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image" Target="../media/image47.e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17" Type="http://schemas.openxmlformats.org/officeDocument/2006/relationships/image" Target="../media/image51.wmf"/><Relationship Id="rId2" Type="http://schemas.openxmlformats.org/officeDocument/2006/relationships/image" Target="../media/image36.wmf"/><Relationship Id="rId16" Type="http://schemas.openxmlformats.org/officeDocument/2006/relationships/image" Target="../media/image50.e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5" Type="http://schemas.openxmlformats.org/officeDocument/2006/relationships/image" Target="../media/image4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Relationship Id="rId14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3" Type="http://schemas.openxmlformats.org/officeDocument/2006/relationships/image" Target="../media/image44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46.wmf"/><Relationship Id="rId10" Type="http://schemas.openxmlformats.org/officeDocument/2006/relationships/image" Target="../media/image56.wmf"/><Relationship Id="rId4" Type="http://schemas.openxmlformats.org/officeDocument/2006/relationships/image" Target="../media/image45.wmf"/><Relationship Id="rId9" Type="http://schemas.openxmlformats.org/officeDocument/2006/relationships/image" Target="../media/image5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12" Type="http://schemas.openxmlformats.org/officeDocument/2006/relationships/image" Target="../media/image71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emf"/><Relationship Id="rId3" Type="http://schemas.openxmlformats.org/officeDocument/2006/relationships/image" Target="../media/image74.wmf"/><Relationship Id="rId7" Type="http://schemas.openxmlformats.org/officeDocument/2006/relationships/image" Target="../media/image78.e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6" Type="http://schemas.openxmlformats.org/officeDocument/2006/relationships/image" Target="../media/image77.e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Relationship Id="rId9" Type="http://schemas.openxmlformats.org/officeDocument/2006/relationships/image" Target="../media/image8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Relationship Id="rId4" Type="http://schemas.openxmlformats.org/officeDocument/2006/relationships/image" Target="../media/image10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5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57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9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72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61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25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7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6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2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BDE04-4DF5-4453-9EDC-B17F133D1EED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99B84-CD32-4DBB-B896-9598FBBC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7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13" Type="http://schemas.openxmlformats.org/officeDocument/2006/relationships/oleObject" Target="../embeddings/oleObject52.bin"/><Relationship Id="rId18" Type="http://schemas.openxmlformats.org/officeDocument/2006/relationships/image" Target="../media/image67.wmf"/><Relationship Id="rId26" Type="http://schemas.openxmlformats.org/officeDocument/2006/relationships/image" Target="../media/image71.wmf"/><Relationship Id="rId3" Type="http://schemas.openxmlformats.org/officeDocument/2006/relationships/oleObject" Target="../embeddings/oleObject47.bin"/><Relationship Id="rId21" Type="http://schemas.openxmlformats.org/officeDocument/2006/relationships/oleObject" Target="../embeddings/oleObject5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64.wmf"/><Relationship Id="rId17" Type="http://schemas.openxmlformats.org/officeDocument/2006/relationships/oleObject" Target="../embeddings/oleObject54.bin"/><Relationship Id="rId25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6.wmf"/><Relationship Id="rId20" Type="http://schemas.openxmlformats.org/officeDocument/2006/relationships/image" Target="../media/image68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51.bin"/><Relationship Id="rId24" Type="http://schemas.openxmlformats.org/officeDocument/2006/relationships/image" Target="../media/image70.wmf"/><Relationship Id="rId5" Type="http://schemas.openxmlformats.org/officeDocument/2006/relationships/oleObject" Target="../embeddings/oleObject48.bin"/><Relationship Id="rId15" Type="http://schemas.openxmlformats.org/officeDocument/2006/relationships/oleObject" Target="../embeddings/oleObject53.bin"/><Relationship Id="rId23" Type="http://schemas.openxmlformats.org/officeDocument/2006/relationships/oleObject" Target="../embeddings/oleObject57.bin"/><Relationship Id="rId10" Type="http://schemas.openxmlformats.org/officeDocument/2006/relationships/image" Target="../media/image63.wmf"/><Relationship Id="rId19" Type="http://schemas.openxmlformats.org/officeDocument/2006/relationships/oleObject" Target="../embeddings/oleObject55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50.bin"/><Relationship Id="rId14" Type="http://schemas.openxmlformats.org/officeDocument/2006/relationships/image" Target="../media/image65.wmf"/><Relationship Id="rId22" Type="http://schemas.openxmlformats.org/officeDocument/2006/relationships/image" Target="../media/image69.wmf"/><Relationship Id="rId27" Type="http://schemas.openxmlformats.org/officeDocument/2006/relationships/image" Target="../media/image7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oleObject" Target="../embeddings/oleObject64.bin"/><Relationship Id="rId18" Type="http://schemas.openxmlformats.org/officeDocument/2006/relationships/oleObject" Target="../embeddings/oleObject67.bin"/><Relationship Id="rId3" Type="http://schemas.openxmlformats.org/officeDocument/2006/relationships/oleObject" Target="../embeddings/oleObject59.bin"/><Relationship Id="rId21" Type="http://schemas.openxmlformats.org/officeDocument/2006/relationships/image" Target="../media/image80.png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76.wmf"/><Relationship Id="rId17" Type="http://schemas.openxmlformats.org/officeDocument/2006/relationships/image" Target="../media/image78.e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6.bin"/><Relationship Id="rId20" Type="http://schemas.openxmlformats.org/officeDocument/2006/relationships/oleObject" Target="../embeddings/oleObject6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73.wmf"/><Relationship Id="rId11" Type="http://schemas.openxmlformats.org/officeDocument/2006/relationships/oleObject" Target="../embeddings/oleObject63.bin"/><Relationship Id="rId24" Type="http://schemas.openxmlformats.org/officeDocument/2006/relationships/image" Target="../media/image830.png"/><Relationship Id="rId5" Type="http://schemas.openxmlformats.org/officeDocument/2006/relationships/oleObject" Target="../embeddings/oleObject60.bin"/><Relationship Id="rId15" Type="http://schemas.openxmlformats.org/officeDocument/2006/relationships/image" Target="../media/image77.emf"/><Relationship Id="rId23" Type="http://schemas.openxmlformats.org/officeDocument/2006/relationships/image" Target="../media/image820.png"/><Relationship Id="rId10" Type="http://schemas.openxmlformats.org/officeDocument/2006/relationships/image" Target="../media/image75.wmf"/><Relationship Id="rId19" Type="http://schemas.openxmlformats.org/officeDocument/2006/relationships/image" Target="../media/image79.emf"/><Relationship Id="rId4" Type="http://schemas.openxmlformats.org/officeDocument/2006/relationships/image" Target="../media/image72.wmf"/><Relationship Id="rId9" Type="http://schemas.openxmlformats.org/officeDocument/2006/relationships/oleObject" Target="../embeddings/oleObject62.bin"/><Relationship Id="rId14" Type="http://schemas.openxmlformats.org/officeDocument/2006/relationships/oleObject" Target="../embeddings/oleObject65.bin"/><Relationship Id="rId22" Type="http://schemas.openxmlformats.org/officeDocument/2006/relationships/image" Target="../media/image81.png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4.bin"/><Relationship Id="rId39" Type="http://schemas.openxmlformats.org/officeDocument/2006/relationships/image" Target="../media/image93.png"/><Relationship Id="rId3" Type="http://schemas.openxmlformats.org/officeDocument/2006/relationships/oleObject" Target="../embeddings/oleObject69.bin"/><Relationship Id="rId34" Type="http://schemas.openxmlformats.org/officeDocument/2006/relationships/image" Target="../media/image301.png"/><Relationship Id="rId42" Type="http://schemas.openxmlformats.org/officeDocument/2006/relationships/image" Target="../media/image87.wmf"/><Relationship Id="rId7" Type="http://schemas.openxmlformats.org/officeDocument/2006/relationships/oleObject" Target="../embeddings/oleObject71.bin"/><Relationship Id="rId12" Type="http://schemas.openxmlformats.org/officeDocument/2006/relationships/image" Target="../media/image84.wmf"/><Relationship Id="rId33" Type="http://schemas.openxmlformats.org/officeDocument/2006/relationships/image" Target="../media/image94.png"/><Relationship Id="rId38" Type="http://schemas.openxmlformats.org/officeDocument/2006/relationships/image" Target="../media/image92.png"/><Relationship Id="rId46" Type="http://schemas.openxmlformats.org/officeDocument/2006/relationships/image" Target="../media/image8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6.wmf"/><Relationship Id="rId29" Type="http://schemas.openxmlformats.org/officeDocument/2006/relationships/image" Target="../media/image296.png"/><Relationship Id="rId41" Type="http://schemas.openxmlformats.org/officeDocument/2006/relationships/oleObject" Target="../embeddings/oleObject76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81.wmf"/><Relationship Id="rId11" Type="http://schemas.openxmlformats.org/officeDocument/2006/relationships/oleObject" Target="../embeddings/oleObject73.bin"/><Relationship Id="rId32" Type="http://schemas.openxmlformats.org/officeDocument/2006/relationships/image" Target="../media/image299.png"/><Relationship Id="rId37" Type="http://schemas.openxmlformats.org/officeDocument/2006/relationships/image" Target="../media/image91.png"/><Relationship Id="rId40" Type="http://schemas.openxmlformats.org/officeDocument/2006/relationships/image" Target="../media/image95.png"/><Relationship Id="rId45" Type="http://schemas.openxmlformats.org/officeDocument/2006/relationships/oleObject" Target="../embeddings/oleObject77.bin"/><Relationship Id="rId5" Type="http://schemas.openxmlformats.org/officeDocument/2006/relationships/oleObject" Target="../embeddings/oleObject70.bin"/><Relationship Id="rId15" Type="http://schemas.openxmlformats.org/officeDocument/2006/relationships/oleObject" Target="../embeddings/oleObject75.bin"/><Relationship Id="rId36" Type="http://schemas.openxmlformats.org/officeDocument/2006/relationships/image" Target="../media/image90.png"/><Relationship Id="rId28" Type="http://schemas.openxmlformats.org/officeDocument/2006/relationships/image" Target="../media/image295.png"/><Relationship Id="rId10" Type="http://schemas.openxmlformats.org/officeDocument/2006/relationships/image" Target="../media/image83.wmf"/><Relationship Id="rId31" Type="http://schemas.openxmlformats.org/officeDocument/2006/relationships/image" Target="../media/image298.png"/><Relationship Id="rId44" Type="http://schemas.openxmlformats.org/officeDocument/2006/relationships/image" Target="../media/image97.png"/><Relationship Id="rId4" Type="http://schemas.openxmlformats.org/officeDocument/2006/relationships/image" Target="../media/image80.wmf"/><Relationship Id="rId9" Type="http://schemas.openxmlformats.org/officeDocument/2006/relationships/oleObject" Target="../embeddings/oleObject72.bin"/><Relationship Id="rId14" Type="http://schemas.openxmlformats.org/officeDocument/2006/relationships/image" Target="../media/image85.wmf"/><Relationship Id="rId30" Type="http://schemas.openxmlformats.org/officeDocument/2006/relationships/image" Target="../media/image297.png"/><Relationship Id="rId35" Type="http://schemas.openxmlformats.org/officeDocument/2006/relationships/image" Target="../media/image89.png"/><Relationship Id="rId43" Type="http://schemas.openxmlformats.org/officeDocument/2006/relationships/image" Target="../media/image96.png"/><Relationship Id="rId8" Type="http://schemas.openxmlformats.org/officeDocument/2006/relationships/image" Target="../media/image8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2.png"/><Relationship Id="rId5" Type="http://schemas.openxmlformats.org/officeDocument/2006/relationships/image" Target="../media/image101.png"/><Relationship Id="rId4" Type="http://schemas.openxmlformats.org/officeDocument/2006/relationships/image" Target="../media/image10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3.wmf"/><Relationship Id="rId13" Type="http://schemas.openxmlformats.org/officeDocument/2006/relationships/oleObject" Target="../embeddings/oleObject81.bin"/><Relationship Id="rId3" Type="http://schemas.openxmlformats.org/officeDocument/2006/relationships/image" Target="../media/image107.png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10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10.png"/><Relationship Id="rId11" Type="http://schemas.openxmlformats.org/officeDocument/2006/relationships/oleObject" Target="../embeddings/oleObject80.bin"/><Relationship Id="rId5" Type="http://schemas.openxmlformats.org/officeDocument/2006/relationships/image" Target="../media/image109.png"/><Relationship Id="rId15" Type="http://schemas.openxmlformats.org/officeDocument/2006/relationships/image" Target="../media/image111.png"/><Relationship Id="rId10" Type="http://schemas.openxmlformats.org/officeDocument/2006/relationships/image" Target="../media/image104.wmf"/><Relationship Id="rId4" Type="http://schemas.openxmlformats.org/officeDocument/2006/relationships/image" Target="../media/image108.png"/><Relationship Id="rId9" Type="http://schemas.openxmlformats.org/officeDocument/2006/relationships/oleObject" Target="../embeddings/oleObject79.bin"/><Relationship Id="rId14" Type="http://schemas.openxmlformats.org/officeDocument/2006/relationships/image" Target="../media/image106.wmf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6.png"/><Relationship Id="rId3" Type="http://schemas.openxmlformats.org/officeDocument/2006/relationships/image" Target="../media/image2.png"/><Relationship Id="rId21" Type="http://schemas.openxmlformats.org/officeDocument/2006/relationships/image" Target="../media/image13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1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243.png"/><Relationship Id="rId20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image" Target="../media/image255.png"/><Relationship Id="rId15" Type="http://schemas.openxmlformats.org/officeDocument/2006/relationships/image" Target="../media/image11.png"/><Relationship Id="rId19" Type="http://schemas.openxmlformats.org/officeDocument/2006/relationships/image" Target="../media/image7.png"/><Relationship Id="rId14" Type="http://schemas.openxmlformats.org/officeDocument/2006/relationships/image" Target="../media/image10.png"/><Relationship Id="rId4" Type="http://schemas.openxmlformats.org/officeDocument/2006/relationships/image" Target="../media/image24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7.png"/><Relationship Id="rId7" Type="http://schemas.openxmlformats.org/officeDocument/2006/relationships/image" Target="../media/image14.png"/><Relationship Id="rId12" Type="http://schemas.openxmlformats.org/officeDocument/2006/relationships/image" Target="../media/image264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6.png"/><Relationship Id="rId11" Type="http://schemas.openxmlformats.org/officeDocument/2006/relationships/image" Target="../media/image263.png"/><Relationship Id="rId5" Type="http://schemas.openxmlformats.org/officeDocument/2006/relationships/image" Target="../media/image275.png"/><Relationship Id="rId4" Type="http://schemas.openxmlformats.org/officeDocument/2006/relationships/image" Target="../media/image274.png"/><Relationship Id="rId9" Type="http://schemas.openxmlformats.org/officeDocument/2006/relationships/image" Target="../media/image16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oleObject" Target="../embeddings/oleObject1.bin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4" Type="http://schemas.openxmlformats.org/officeDocument/2006/relationships/image" Target="../media/image21.png"/><Relationship Id="rId9" Type="http://schemas.openxmlformats.org/officeDocument/2006/relationships/image" Target="../media/image26.png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8.png"/><Relationship Id="rId3" Type="http://schemas.openxmlformats.org/officeDocument/2006/relationships/image" Target="../media/image241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8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9" Type="http://schemas.openxmlformats.org/officeDocument/2006/relationships/oleObject" Target="../embeddings/oleObject21.bin"/><Relationship Id="rId21" Type="http://schemas.openxmlformats.org/officeDocument/2006/relationships/oleObject" Target="../embeddings/oleObject12.bin"/><Relationship Id="rId34" Type="http://schemas.openxmlformats.org/officeDocument/2006/relationships/image" Target="../media/image31.wmf"/><Relationship Id="rId7" Type="http://schemas.openxmlformats.org/officeDocument/2006/relationships/oleObject" Target="../embeddings/oleObject5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0.bin"/><Relationship Id="rId25" Type="http://schemas.openxmlformats.org/officeDocument/2006/relationships/oleObject" Target="../embeddings/oleObject14.bin"/><Relationship Id="rId33" Type="http://schemas.openxmlformats.org/officeDocument/2006/relationships/oleObject" Target="../embeddings/oleObject18.bin"/><Relationship Id="rId38" Type="http://schemas.openxmlformats.org/officeDocument/2006/relationships/image" Target="../media/image33.e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16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7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37" Type="http://schemas.openxmlformats.org/officeDocument/2006/relationships/oleObject" Target="../embeddings/oleObject20.bin"/><Relationship Id="rId40" Type="http://schemas.openxmlformats.org/officeDocument/2006/relationships/image" Target="../media/image34.wmf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9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28.wmf"/><Relationship Id="rId36" Type="http://schemas.openxmlformats.org/officeDocument/2006/relationships/image" Target="../media/image32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1.bin"/><Relationship Id="rId31" Type="http://schemas.openxmlformats.org/officeDocument/2006/relationships/oleObject" Target="../embeddings/oleObject17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15.bin"/><Relationship Id="rId30" Type="http://schemas.openxmlformats.org/officeDocument/2006/relationships/image" Target="../media/image29.wmf"/><Relationship Id="rId35" Type="http://schemas.openxmlformats.org/officeDocument/2006/relationships/oleObject" Target="../embeddings/oleObject19.bin"/><Relationship Id="rId8" Type="http://schemas.openxmlformats.org/officeDocument/2006/relationships/image" Target="../media/image18.wmf"/><Relationship Id="rId3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9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21" Type="http://schemas.openxmlformats.org/officeDocument/2006/relationships/image" Target="../media/image43.wmf"/><Relationship Id="rId34" Type="http://schemas.openxmlformats.org/officeDocument/2006/relationships/oleObject" Target="../embeddings/oleObject37.bin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41.wmf"/><Relationship Id="rId25" Type="http://schemas.openxmlformats.org/officeDocument/2006/relationships/image" Target="../media/image45.wmf"/><Relationship Id="rId33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47.e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32.bin"/><Relationship Id="rId32" Type="http://schemas.openxmlformats.org/officeDocument/2006/relationships/oleObject" Target="../embeddings/oleObject36.bin"/><Relationship Id="rId37" Type="http://schemas.openxmlformats.org/officeDocument/2006/relationships/image" Target="../media/image51.wmf"/><Relationship Id="rId5" Type="http://schemas.openxmlformats.org/officeDocument/2006/relationships/image" Target="../media/image50.png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28" Type="http://schemas.openxmlformats.org/officeDocument/2006/relationships/oleObject" Target="../embeddings/oleObject34.bin"/><Relationship Id="rId36" Type="http://schemas.openxmlformats.org/officeDocument/2006/relationships/oleObject" Target="../embeddings/oleObject38.bin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42.wmf"/><Relationship Id="rId31" Type="http://schemas.openxmlformats.org/officeDocument/2006/relationships/image" Target="../media/image48.wmf"/><Relationship Id="rId4" Type="http://schemas.openxmlformats.org/officeDocument/2006/relationships/image" Target="../media/image35.wmf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46.wmf"/><Relationship Id="rId30" Type="http://schemas.openxmlformats.org/officeDocument/2006/relationships/oleObject" Target="../embeddings/oleObject35.bin"/><Relationship Id="rId35" Type="http://schemas.openxmlformats.org/officeDocument/2006/relationships/image" Target="../media/image50.emf"/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54.wmf"/><Relationship Id="rId26" Type="http://schemas.openxmlformats.org/officeDocument/2006/relationships/image" Target="../media/image58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1.bin"/><Relationship Id="rId25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57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40.bin"/><Relationship Id="rId23" Type="http://schemas.openxmlformats.org/officeDocument/2006/relationships/oleObject" Target="../embeddings/oleObject44.bin"/><Relationship Id="rId28" Type="http://schemas.openxmlformats.org/officeDocument/2006/relationships/image" Target="../media/image59.wmf"/><Relationship Id="rId10" Type="http://schemas.openxmlformats.org/officeDocument/2006/relationships/image" Target="../media/image45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42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52.wmf"/><Relationship Id="rId22" Type="http://schemas.openxmlformats.org/officeDocument/2006/relationships/image" Target="../media/image56.wmf"/><Relationship Id="rId27" Type="http://schemas.openxmlformats.org/officeDocument/2006/relationships/oleObject" Target="../embeddings/oleObject4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2152354" y="6053093"/>
            <a:ext cx="9903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3399"/>
                </a:solidFill>
                <a:ea typeface="Cambria Math" panose="02040503050406030204" pitchFamily="18" charset="0"/>
              </a:rPr>
              <a:t>Lecture 8:  BCS theory --- </a:t>
            </a:r>
            <a:r>
              <a:rPr lang="en-US" sz="2000" b="1" dirty="0" smtClean="0">
                <a:solidFill>
                  <a:schemeClr val="accent5">
                    <a:lumMod val="75000"/>
                  </a:schemeClr>
                </a:solidFill>
                <a:ea typeface="Cambria Math" panose="02040503050406030204" pitchFamily="18" charset="0"/>
              </a:rPr>
              <a:t>Attractive 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a typeface="Cambria Math" panose="02040503050406030204" pitchFamily="18" charset="0"/>
              </a:rPr>
              <a:t>interaction and the BCS </a:t>
            </a:r>
            <a:r>
              <a:rPr lang="en-US" sz="2000" b="1" dirty="0" err="1">
                <a:solidFill>
                  <a:schemeClr val="accent5">
                    <a:lumMod val="75000"/>
                  </a:schemeClr>
                </a:solidFill>
                <a:ea typeface="Cambria Math" panose="02040503050406030204" pitchFamily="18" charset="0"/>
              </a:rPr>
              <a:t>wavefunction</a:t>
            </a:r>
            <a:r>
              <a:rPr lang="en-US" sz="2000" b="1" dirty="0">
                <a:solidFill>
                  <a:schemeClr val="accent5">
                    <a:lumMod val="75000"/>
                  </a:schemeClr>
                </a:solidFill>
                <a:ea typeface="Cambria Math" panose="02040503050406030204" pitchFamily="18" charset="0"/>
              </a:rPr>
              <a:t> and ground state</a:t>
            </a:r>
          </a:p>
          <a:p>
            <a:endParaRPr lang="en-US" sz="2000" b="1" dirty="0">
              <a:solidFill>
                <a:srgbClr val="003399"/>
              </a:solidFill>
              <a:ea typeface="Cambria Math" panose="0204050305040603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F9A4C8F-4C3C-4DCB-9FD8-D94372465C1E}"/>
              </a:ext>
            </a:extLst>
          </p:cNvPr>
          <p:cNvSpPr txBox="1"/>
          <p:nvPr/>
        </p:nvSpPr>
        <p:spPr>
          <a:xfrm>
            <a:off x="1870454" y="209959"/>
            <a:ext cx="96666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000" b="1" dirty="0" smtClean="0">
                <a:solidFill>
                  <a:srgbClr val="C00000"/>
                </a:solidFill>
                <a:ea typeface="Cambria Math" panose="02040503050406030204" pitchFamily="18" charset="0"/>
              </a:rPr>
              <a:t>Lecture 7:  BCS theory --- </a:t>
            </a:r>
            <a:r>
              <a:rPr lang="en-US" sz="2000" b="1" dirty="0">
                <a:solidFill>
                  <a:srgbClr val="C00000"/>
                </a:solidFill>
                <a:ea typeface="Cambria Math" panose="02040503050406030204" pitchFamily="18" charset="0"/>
              </a:rPr>
              <a:t>Clues to the mechanism and the Cooper instability problem </a:t>
            </a:r>
          </a:p>
        </p:txBody>
      </p:sp>
      <p:sp>
        <p:nvSpPr>
          <p:cNvPr id="5" name="Rectangle 4"/>
          <p:cNvSpPr/>
          <p:nvPr/>
        </p:nvSpPr>
        <p:spPr>
          <a:xfrm>
            <a:off x="688814" y="6064277"/>
            <a:ext cx="1105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Next time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2353" y="246965"/>
            <a:ext cx="730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ea typeface="Cambria Math" panose="02040503050406030204" pitchFamily="18" charset="0"/>
              </a:rPr>
              <a:t>Today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7736" y="273538"/>
            <a:ext cx="1012873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9493" y="6090850"/>
            <a:ext cx="1577451" cy="3161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DFE85D-3962-4468-AC4C-76417401F8F1}"/>
              </a:ext>
            </a:extLst>
          </p:cNvPr>
          <p:cNvSpPr txBox="1"/>
          <p:nvPr/>
        </p:nvSpPr>
        <p:spPr>
          <a:xfrm>
            <a:off x="1137613" y="1649786"/>
            <a:ext cx="1010159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dirty="0">
                <a:ea typeface="Cambria Math" panose="02040503050406030204" pitchFamily="18" charset="0"/>
              </a:rPr>
              <a:t>D</a:t>
            </a:r>
            <a:r>
              <a:rPr lang="en-US" dirty="0" smtClean="0">
                <a:ea typeface="Cambria Math" panose="02040503050406030204" pitchFamily="18" charset="0"/>
              </a:rPr>
              <a:t>iscussion the BCS theory in four parts:</a:t>
            </a:r>
          </a:p>
          <a:p>
            <a:pPr marL="342900" indent="-342900">
              <a:spcAft>
                <a:spcPts val="1800"/>
              </a:spcAft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Clues to the mechanism and the Cooper instability problem 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Attractive interaction and the BCS </a:t>
            </a:r>
            <a:r>
              <a:rPr lang="en-US" dirty="0" err="1">
                <a:ea typeface="Cambria Math" panose="02040503050406030204" pitchFamily="18" charset="0"/>
              </a:rPr>
              <a:t>wavefunction</a:t>
            </a:r>
            <a:r>
              <a:rPr lang="en-US" dirty="0">
                <a:ea typeface="Cambria Math" panose="02040503050406030204" pitchFamily="18" charset="0"/>
              </a:rPr>
              <a:t> and ground state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Self-consistent solution and quasiparticles </a:t>
            </a:r>
          </a:p>
          <a:p>
            <a:pPr marL="342900" indent="-342900">
              <a:spcAft>
                <a:spcPts val="1800"/>
              </a:spcAft>
              <a:buFont typeface="+mj-lt"/>
              <a:buAutoNum type="arabicPeriod"/>
            </a:pPr>
            <a:r>
              <a:rPr lang="en-US" dirty="0">
                <a:ea typeface="Cambria Math" panose="02040503050406030204" pitchFamily="18" charset="0"/>
              </a:rPr>
              <a:t>Thermodynamics, electrodynamics, and the coherence factors</a:t>
            </a:r>
          </a:p>
          <a:p>
            <a:pPr>
              <a:spcAft>
                <a:spcPts val="1800"/>
              </a:spcAft>
            </a:pPr>
            <a:endParaRPr lang="en-US" dirty="0" smtClean="0">
              <a:ea typeface="Cambria Math" panose="02040503050406030204" pitchFamily="18" charset="0"/>
            </a:endParaRPr>
          </a:p>
          <a:p>
            <a:pPr>
              <a:spcAft>
                <a:spcPts val="1200"/>
              </a:spcAft>
            </a:pPr>
            <a:r>
              <a:rPr lang="en-US" dirty="0" smtClean="0">
                <a:ea typeface="Cambria Math" panose="02040503050406030204" pitchFamily="18" charset="0"/>
              </a:rPr>
              <a:t>	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577750" y="2238478"/>
            <a:ext cx="389206" cy="1735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6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1525" y="436155"/>
            <a:ext cx="4141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 by connecting sum to an integral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259923" y="425047"/>
            <a:ext cx="2260158" cy="1152526"/>
            <a:chOff x="4527991" y="5291138"/>
            <a:chExt cx="2260158" cy="1152526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5176838" y="5291138"/>
              <a:ext cx="9525" cy="847725"/>
            </a:xfrm>
            <a:prstGeom prst="straightConnector1">
              <a:avLst/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 flipV="1">
              <a:off x="5176837" y="6115050"/>
              <a:ext cx="1419225" cy="142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5967413" y="5324474"/>
              <a:ext cx="0" cy="80486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6"/>
            <p:cNvSpPr/>
            <p:nvPr/>
          </p:nvSpPr>
          <p:spPr>
            <a:xfrm>
              <a:off x="5176838" y="5476875"/>
              <a:ext cx="1200150" cy="642938"/>
            </a:xfrm>
            <a:custGeom>
              <a:avLst/>
              <a:gdLst>
                <a:gd name="connsiteX0" fmla="*/ 0 w 1200150"/>
                <a:gd name="connsiteY0" fmla="*/ 642938 h 642938"/>
                <a:gd name="connsiteX1" fmla="*/ 133350 w 1200150"/>
                <a:gd name="connsiteY1" fmla="*/ 461963 h 642938"/>
                <a:gd name="connsiteX2" fmla="*/ 461962 w 1200150"/>
                <a:gd name="connsiteY2" fmla="*/ 195263 h 642938"/>
                <a:gd name="connsiteX3" fmla="*/ 723900 w 1200150"/>
                <a:gd name="connsiteY3" fmla="*/ 90488 h 642938"/>
                <a:gd name="connsiteX4" fmla="*/ 1200150 w 1200150"/>
                <a:gd name="connsiteY4" fmla="*/ 0 h 642938"/>
                <a:gd name="connsiteX0" fmla="*/ 0 w 1200150"/>
                <a:gd name="connsiteY0" fmla="*/ 642938 h 642938"/>
                <a:gd name="connsiteX1" fmla="*/ 133350 w 1200150"/>
                <a:gd name="connsiteY1" fmla="*/ 461963 h 642938"/>
                <a:gd name="connsiteX2" fmla="*/ 461962 w 1200150"/>
                <a:gd name="connsiteY2" fmla="*/ 195263 h 642938"/>
                <a:gd name="connsiteX3" fmla="*/ 866775 w 1200150"/>
                <a:gd name="connsiteY3" fmla="*/ 47626 h 642938"/>
                <a:gd name="connsiteX4" fmla="*/ 1200150 w 1200150"/>
                <a:gd name="connsiteY4" fmla="*/ 0 h 642938"/>
                <a:gd name="connsiteX0" fmla="*/ 0 w 1200150"/>
                <a:gd name="connsiteY0" fmla="*/ 642938 h 642938"/>
                <a:gd name="connsiteX1" fmla="*/ 133350 w 1200150"/>
                <a:gd name="connsiteY1" fmla="*/ 461963 h 642938"/>
                <a:gd name="connsiteX2" fmla="*/ 461962 w 1200150"/>
                <a:gd name="connsiteY2" fmla="*/ 195263 h 642938"/>
                <a:gd name="connsiteX3" fmla="*/ 866775 w 1200150"/>
                <a:gd name="connsiteY3" fmla="*/ 47626 h 642938"/>
                <a:gd name="connsiteX4" fmla="*/ 1200150 w 1200150"/>
                <a:gd name="connsiteY4" fmla="*/ 0 h 642938"/>
                <a:gd name="connsiteX0" fmla="*/ 0 w 1200150"/>
                <a:gd name="connsiteY0" fmla="*/ 642938 h 642938"/>
                <a:gd name="connsiteX1" fmla="*/ 133350 w 1200150"/>
                <a:gd name="connsiteY1" fmla="*/ 461963 h 642938"/>
                <a:gd name="connsiteX2" fmla="*/ 461962 w 1200150"/>
                <a:gd name="connsiteY2" fmla="*/ 195263 h 642938"/>
                <a:gd name="connsiteX3" fmla="*/ 866775 w 1200150"/>
                <a:gd name="connsiteY3" fmla="*/ 47626 h 642938"/>
                <a:gd name="connsiteX4" fmla="*/ 1200150 w 1200150"/>
                <a:gd name="connsiteY4" fmla="*/ 0 h 642938"/>
                <a:gd name="connsiteX0" fmla="*/ 0 w 1200150"/>
                <a:gd name="connsiteY0" fmla="*/ 642938 h 642938"/>
                <a:gd name="connsiteX1" fmla="*/ 133350 w 1200150"/>
                <a:gd name="connsiteY1" fmla="*/ 461963 h 642938"/>
                <a:gd name="connsiteX2" fmla="*/ 461962 w 1200150"/>
                <a:gd name="connsiteY2" fmla="*/ 195263 h 642938"/>
                <a:gd name="connsiteX3" fmla="*/ 1200150 w 1200150"/>
                <a:gd name="connsiteY3" fmla="*/ 0 h 642938"/>
                <a:gd name="connsiteX0" fmla="*/ 0 w 1200150"/>
                <a:gd name="connsiteY0" fmla="*/ 642938 h 642938"/>
                <a:gd name="connsiteX1" fmla="*/ 133350 w 1200150"/>
                <a:gd name="connsiteY1" fmla="*/ 461963 h 642938"/>
                <a:gd name="connsiteX2" fmla="*/ 461962 w 1200150"/>
                <a:gd name="connsiteY2" fmla="*/ 195263 h 642938"/>
                <a:gd name="connsiteX3" fmla="*/ 833437 w 1200150"/>
                <a:gd name="connsiteY3" fmla="*/ 85725 h 642938"/>
                <a:gd name="connsiteX4" fmla="*/ 1200150 w 1200150"/>
                <a:gd name="connsiteY4" fmla="*/ 0 h 642938"/>
                <a:gd name="connsiteX0" fmla="*/ 0 w 1200150"/>
                <a:gd name="connsiteY0" fmla="*/ 642938 h 642938"/>
                <a:gd name="connsiteX1" fmla="*/ 133350 w 1200150"/>
                <a:gd name="connsiteY1" fmla="*/ 461963 h 642938"/>
                <a:gd name="connsiteX2" fmla="*/ 461962 w 1200150"/>
                <a:gd name="connsiteY2" fmla="*/ 195263 h 642938"/>
                <a:gd name="connsiteX3" fmla="*/ 838200 w 1200150"/>
                <a:gd name="connsiteY3" fmla="*/ 57150 h 642938"/>
                <a:gd name="connsiteX4" fmla="*/ 1200150 w 1200150"/>
                <a:gd name="connsiteY4" fmla="*/ 0 h 642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0150" h="642938">
                  <a:moveTo>
                    <a:pt x="0" y="642938"/>
                  </a:moveTo>
                  <a:cubicBezTo>
                    <a:pt x="28178" y="589756"/>
                    <a:pt x="56356" y="536575"/>
                    <a:pt x="133350" y="461963"/>
                  </a:cubicBezTo>
                  <a:cubicBezTo>
                    <a:pt x="210344" y="387351"/>
                    <a:pt x="344487" y="262732"/>
                    <a:pt x="461962" y="195263"/>
                  </a:cubicBezTo>
                  <a:cubicBezTo>
                    <a:pt x="579437" y="127794"/>
                    <a:pt x="715169" y="89694"/>
                    <a:pt x="838200" y="57150"/>
                  </a:cubicBezTo>
                  <a:cubicBezTo>
                    <a:pt x="961231" y="24606"/>
                    <a:pt x="1139031" y="14288"/>
                    <a:pt x="1200150" y="0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4527991" y="5476875"/>
            <a:ext cx="5461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2" name="Equation" r:id="rId3" imgW="545760" imgH="342720" progId="Equation.DSMT4">
                    <p:embed/>
                  </p:oleObj>
                </mc:Choice>
                <mc:Fallback>
                  <p:oleObj name="Equation" r:id="rId3" imgW="545760" imgH="342720" progId="Equation.DSMT4">
                    <p:embed/>
                    <p:pic>
                      <p:nvPicPr>
                        <p:cNvPr id="41" name="Object 4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527991" y="5476875"/>
                          <a:ext cx="5461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5848335" y="6151564"/>
            <a:ext cx="2921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3" name="Equation" r:id="rId5" imgW="291960" imgH="291960" progId="Equation.DSMT4">
                    <p:embed/>
                  </p:oleObj>
                </mc:Choice>
                <mc:Fallback>
                  <p:oleObj name="Equation" r:id="rId5" imgW="291960" imgH="291960" progId="Equation.DSMT4">
                    <p:embed/>
                    <p:pic>
                      <p:nvPicPr>
                        <p:cNvPr id="42" name="Object 41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848335" y="6151564"/>
                          <a:ext cx="2921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/>
            </p:nvPr>
          </p:nvGraphicFramePr>
          <p:xfrm>
            <a:off x="6623049" y="6026150"/>
            <a:ext cx="165100" cy="177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4" name="Equation" r:id="rId7" imgW="164880" imgH="177480" progId="Equation.DSMT4">
                    <p:embed/>
                  </p:oleObj>
                </mc:Choice>
                <mc:Fallback>
                  <p:oleObj name="Equation" r:id="rId7" imgW="164880" imgH="177480" progId="Equation.DSMT4">
                    <p:embed/>
                    <p:pic>
                      <p:nvPicPr>
                        <p:cNvPr id="43" name="Object 42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623049" y="6026150"/>
                          <a:ext cx="165100" cy="1778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137873"/>
              </p:ext>
            </p:extLst>
          </p:nvPr>
        </p:nvGraphicFramePr>
        <p:xfrm>
          <a:off x="1046213" y="1069573"/>
          <a:ext cx="14986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5" name="Equation" r:id="rId9" imgW="1498320" imgH="507960" progId="Equation.DSMT4">
                  <p:embed/>
                </p:oleObj>
              </mc:Choice>
              <mc:Fallback>
                <p:oleObj name="Equation" r:id="rId9" imgW="1498320" imgH="50796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46213" y="1069573"/>
                        <a:ext cx="1498600" cy="50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8246517"/>
              </p:ext>
            </p:extLst>
          </p:nvPr>
        </p:nvGraphicFramePr>
        <p:xfrm>
          <a:off x="869950" y="1841500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6" name="Equation" r:id="rId11" imgW="3124080" imgH="571320" progId="Equation.DSMT4">
                  <p:embed/>
                </p:oleObj>
              </mc:Choice>
              <mc:Fallback>
                <p:oleObj name="Equation" r:id="rId11" imgW="3124080" imgH="571320" progId="Equation.DSMT4">
                  <p:embed/>
                  <p:pic>
                    <p:nvPicPr>
                      <p:cNvPr id="45" name="Object 4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69950" y="1841500"/>
                        <a:ext cx="31242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199154"/>
              </p:ext>
            </p:extLst>
          </p:nvPr>
        </p:nvGraphicFramePr>
        <p:xfrm>
          <a:off x="4012974" y="1830417"/>
          <a:ext cx="3162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7" name="Equation" r:id="rId13" imgW="3162240" imgH="622080" progId="Equation.DSMT4">
                  <p:embed/>
                </p:oleObj>
              </mc:Choice>
              <mc:Fallback>
                <p:oleObj name="Equation" r:id="rId13" imgW="3162240" imgH="622080" progId="Equation.DSMT4">
                  <p:embed/>
                  <p:pic>
                    <p:nvPicPr>
                      <p:cNvPr id="46" name="Object 4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12974" y="1830417"/>
                        <a:ext cx="31623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739244" y="3727848"/>
            <a:ext cx="1676582" cy="688500"/>
            <a:chOff x="1173431" y="7667625"/>
            <a:chExt cx="1676582" cy="688500"/>
          </a:xfrm>
        </p:grpSpPr>
        <p:sp>
          <p:nvSpPr>
            <p:cNvPr id="15" name="TextBox 14"/>
            <p:cNvSpPr txBox="1"/>
            <p:nvPr/>
          </p:nvSpPr>
          <p:spPr>
            <a:xfrm>
              <a:off x="1173431" y="7667625"/>
              <a:ext cx="4893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For</a:t>
              </a:r>
              <a:endParaRPr lang="en-US" dirty="0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19920867"/>
                </p:ext>
              </p:extLst>
            </p:nvPr>
          </p:nvGraphicFramePr>
          <p:xfrm>
            <a:off x="1732413" y="7693859"/>
            <a:ext cx="111760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78" name="Equation" r:id="rId15" imgW="1117440" imgH="342720" progId="Equation.DSMT4">
                    <p:embed/>
                  </p:oleObj>
                </mc:Choice>
                <mc:Fallback>
                  <p:oleObj name="Equation" r:id="rId15" imgW="1117440" imgH="342720" progId="Equation.DSMT4">
                    <p:embed/>
                    <p:pic>
                      <p:nvPicPr>
                        <p:cNvPr id="49" name="Object 48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732413" y="7693859"/>
                          <a:ext cx="1117600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1176697" y="7986793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237462"/>
              </p:ext>
            </p:extLst>
          </p:nvPr>
        </p:nvGraphicFramePr>
        <p:xfrm>
          <a:off x="4691142" y="3520051"/>
          <a:ext cx="436245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79" name="Equation" r:id="rId17" imgW="3276360" imgH="533160" progId="Equation.DSMT4">
                  <p:embed/>
                </p:oleObj>
              </mc:Choice>
              <mc:Fallback>
                <p:oleObj name="Equation" r:id="rId17" imgW="3276360" imgH="533160" progId="Equation.DSMT4">
                  <p:embed/>
                  <p:pic>
                    <p:nvPicPr>
                      <p:cNvPr id="54" name="Object 5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691142" y="3520051"/>
                        <a:ext cx="4362450" cy="677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9811445" y="4738007"/>
            <a:ext cx="1582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binding </a:t>
            </a:r>
            <a:r>
              <a:rPr lang="en-US" dirty="0" smtClean="0"/>
              <a:t>energy</a:t>
            </a: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704727"/>
              </p:ext>
            </p:extLst>
          </p:nvPr>
        </p:nvGraphicFramePr>
        <p:xfrm>
          <a:off x="1432370" y="4623703"/>
          <a:ext cx="1966912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0" name="Equation" r:id="rId19" imgW="1714320" imgH="291960" progId="Equation.DSMT4">
                  <p:embed/>
                </p:oleObj>
              </mc:Choice>
              <mc:Fallback>
                <p:oleObj name="Equation" r:id="rId19" imgW="1714320" imgH="291960" progId="Equation.DSMT4">
                  <p:embed/>
                  <p:pic>
                    <p:nvPicPr>
                      <p:cNvPr id="57" name="Object 56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1432370" y="4623703"/>
                        <a:ext cx="1966912" cy="32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254685"/>
              </p:ext>
            </p:extLst>
          </p:nvPr>
        </p:nvGraphicFramePr>
        <p:xfrm>
          <a:off x="2734283" y="2503167"/>
          <a:ext cx="3467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1" name="Equation" r:id="rId21" imgW="3466800" imgH="698400" progId="Equation.DSMT4">
                  <p:embed/>
                </p:oleObj>
              </mc:Choice>
              <mc:Fallback>
                <p:oleObj name="Equation" r:id="rId21" imgW="3466800" imgH="6984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2734283" y="2503167"/>
                        <a:ext cx="34671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27"/>
          <p:cNvSpPr/>
          <p:nvPr/>
        </p:nvSpPr>
        <p:spPr>
          <a:xfrm>
            <a:off x="2514495" y="3741064"/>
            <a:ext cx="1717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“weak coupling”</a:t>
            </a:r>
            <a:endParaRPr lang="en-US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4359612"/>
              </p:ext>
            </p:extLst>
          </p:nvPr>
        </p:nvGraphicFramePr>
        <p:xfrm>
          <a:off x="7534084" y="4486532"/>
          <a:ext cx="2117396" cy="6893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2" name="Equation" r:id="rId23" imgW="1638000" imgH="533160" progId="Equation.DSMT4">
                  <p:embed/>
                </p:oleObj>
              </mc:Choice>
              <mc:Fallback>
                <p:oleObj name="Equation" r:id="rId23" imgW="163800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534084" y="4486532"/>
                        <a:ext cx="2117396" cy="6893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3681734" y="4569100"/>
            <a:ext cx="1509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(normal state)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681734" y="4966256"/>
            <a:ext cx="24584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(superconducting state</a:t>
            </a:r>
            <a:r>
              <a:rPr lang="en-US" dirty="0"/>
              <a:t>)</a:t>
            </a:r>
          </a:p>
        </p:txBody>
      </p:sp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659012"/>
              </p:ext>
            </p:extLst>
          </p:nvPr>
        </p:nvGraphicFramePr>
        <p:xfrm>
          <a:off x="1432370" y="5004549"/>
          <a:ext cx="18272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83" name="Equation" r:id="rId25" imgW="1587240" imgH="291960" progId="Equation.DSMT4">
                  <p:embed/>
                </p:oleObj>
              </mc:Choice>
              <mc:Fallback>
                <p:oleObj name="Equation" r:id="rId25" imgW="158724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432370" y="5004549"/>
                        <a:ext cx="1827212" cy="341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769562" y="5745246"/>
            <a:ext cx="11264955" cy="646331"/>
            <a:chOff x="626364" y="577352"/>
            <a:chExt cx="11264955" cy="646331"/>
          </a:xfrm>
        </p:grpSpPr>
        <p:sp>
          <p:nvSpPr>
            <p:cNvPr id="34" name="TextBox 33"/>
            <p:cNvSpPr txBox="1"/>
            <p:nvPr/>
          </p:nvSpPr>
          <p:spPr>
            <a:xfrm>
              <a:off x="1153297" y="577352"/>
              <a:ext cx="1073802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C00000"/>
                  </a:solidFill>
                </a:rPr>
                <a:t>The normal metallic ground state is unstable to excitations for any attractive interaction – we can excite two electrons from the Fermi sphere and let them scatter into many available states        lower energy state (SC)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35" name="5-Point Star 34"/>
            <p:cNvSpPr/>
            <p:nvPr/>
          </p:nvSpPr>
          <p:spPr>
            <a:xfrm>
              <a:off x="626364" y="787019"/>
              <a:ext cx="296431" cy="300292"/>
            </a:xfrm>
            <a:prstGeom prst="star5">
              <a:avLst>
                <a:gd name="adj" fmla="val 21861"/>
                <a:gd name="hf" fmla="val 105146"/>
                <a:gd name="vf" fmla="val 110557"/>
              </a:avLst>
            </a:prstGeom>
            <a:solidFill>
              <a:schemeClr val="accent4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Rectangle 35"/>
                <p:cNvSpPr/>
                <p:nvPr/>
              </p:nvSpPr>
              <p:spPr>
                <a:xfrm>
                  <a:off x="8621662" y="850070"/>
                  <a:ext cx="782113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dirty="0" smtClean="0">
                      <a:solidFill>
                        <a:srgbClr val="C00000"/>
                      </a:solidFill>
                    </a:rPr>
                    <a:t>   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36" name="Rectangle 3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21662" y="850070"/>
                  <a:ext cx="782113" cy="369332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52712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8" grpId="0"/>
      <p:bldP spid="30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12064" y="8511723"/>
            <a:ext cx="3030970" cy="369332"/>
            <a:chOff x="512064" y="8584875"/>
            <a:chExt cx="3030970" cy="369332"/>
          </a:xfrm>
        </p:grpSpPr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512064" y="8623491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0" name="Equation" r:id="rId3" imgW="228600" imgH="291960" progId="Equation.DSMT4">
                    <p:embed/>
                  </p:oleObj>
                </mc:Choice>
                <mc:Fallback>
                  <p:oleObj name="Equation" r:id="rId3" imgW="228600" imgH="291960" progId="Equation.DSMT4">
                    <p:embed/>
                    <p:pic>
                      <p:nvPicPr>
                        <p:cNvPr id="14" name="Object 1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512064" y="8623491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740664" y="8584875"/>
              <a:ext cx="28023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b</a:t>
              </a:r>
              <a:r>
                <a:rPr lang="en-US" dirty="0" smtClean="0"/>
                <a:t>iggest if 	    small   (near     )</a:t>
              </a:r>
              <a:endParaRPr lang="en-US" dirty="0"/>
            </a:p>
          </p:txBody>
        </p:sp>
        <p:graphicFrame>
          <p:nvGraphicFramePr>
            <p:cNvPr id="16" name="Object 15"/>
            <p:cNvGraphicFramePr>
              <a:graphicFrameLocks noChangeAspect="1"/>
            </p:cNvGraphicFramePr>
            <p:nvPr>
              <p:extLst/>
            </p:nvPr>
          </p:nvGraphicFramePr>
          <p:xfrm>
            <a:off x="1691894" y="8625531"/>
            <a:ext cx="2286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1" name="Equation" r:id="rId5" imgW="228600" imgH="291960" progId="Equation.DSMT4">
                    <p:embed/>
                  </p:oleObj>
                </mc:Choice>
                <mc:Fallback>
                  <p:oleObj name="Equation" r:id="rId5" imgW="228600" imgH="291960" progId="Equation.DSMT4">
                    <p:embed/>
                    <p:pic>
                      <p:nvPicPr>
                        <p:cNvPr id="16" name="Object 1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691894" y="8625531"/>
                          <a:ext cx="2286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/>
            </p:nvPr>
          </p:nvGraphicFramePr>
          <p:xfrm>
            <a:off x="3091180" y="8629024"/>
            <a:ext cx="2921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2" name="Equation" r:id="rId7" imgW="291960" imgH="291960" progId="Equation.DSMT4">
                    <p:embed/>
                  </p:oleObj>
                </mc:Choice>
                <mc:Fallback>
                  <p:oleObj name="Equation" r:id="rId7" imgW="291960" imgH="291960" progId="Equation.DSMT4">
                    <p:embed/>
                    <p:pic>
                      <p:nvPicPr>
                        <p:cNvPr id="17" name="Object 16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091180" y="8629024"/>
                          <a:ext cx="2921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>
            <p:extLst/>
          </p:nvPr>
        </p:nvGraphicFramePr>
        <p:xfrm>
          <a:off x="5691378" y="7852792"/>
          <a:ext cx="1143000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" name="Equation" r:id="rId9" imgW="1143000" imgH="1028520" progId="Equation.DSMT4">
                  <p:embed/>
                </p:oleObj>
              </mc:Choice>
              <mc:Fallback>
                <p:oleObj name="Equation" r:id="rId9" imgW="1143000" imgH="102852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91378" y="7852792"/>
                        <a:ext cx="1143000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0856" y="249457"/>
            <a:ext cx="11194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look at what this calculation means: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626016"/>
              </p:ext>
            </p:extLst>
          </p:nvPr>
        </p:nvGraphicFramePr>
        <p:xfrm>
          <a:off x="2825161" y="1853806"/>
          <a:ext cx="292215" cy="2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" name="Equation" r:id="rId11" imgW="266400" imgH="190440" progId="Equation.DSMT4">
                  <p:embed/>
                </p:oleObj>
              </mc:Choice>
              <mc:Fallback>
                <p:oleObj name="Equation" r:id="rId11" imgW="266400" imgH="190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25161" y="1853806"/>
                        <a:ext cx="292215" cy="20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969379"/>
              </p:ext>
            </p:extLst>
          </p:nvPr>
        </p:nvGraphicFramePr>
        <p:xfrm>
          <a:off x="2798965" y="2189721"/>
          <a:ext cx="292215" cy="20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5" name="Equation" r:id="rId13" imgW="266400" imgH="190440" progId="Equation.DSMT4">
                  <p:embed/>
                </p:oleObj>
              </mc:Choice>
              <mc:Fallback>
                <p:oleObj name="Equation" r:id="rId13" imgW="266400" imgH="1904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98965" y="2189721"/>
                        <a:ext cx="292215" cy="20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237916"/>
              </p:ext>
            </p:extLst>
          </p:nvPr>
        </p:nvGraphicFramePr>
        <p:xfrm>
          <a:off x="2835597" y="1514437"/>
          <a:ext cx="281779" cy="198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6" name="Equation" r:id="rId14" imgW="257319" imgH="180941" progId="Equation.DSMT4">
                  <p:embed/>
                </p:oleObj>
              </mc:Choice>
              <mc:Fallback>
                <p:oleObj name="Equation" r:id="rId14" imgW="257319" imgH="180941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835597" y="1514437"/>
                        <a:ext cx="281779" cy="1982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9" name="Rectangle 88"/>
          <p:cNvSpPr/>
          <p:nvPr/>
        </p:nvSpPr>
        <p:spPr>
          <a:xfrm>
            <a:off x="288285" y="2769618"/>
            <a:ext cx="76128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(3)  This </a:t>
            </a:r>
            <a:r>
              <a:rPr lang="en-US" dirty="0"/>
              <a:t>is for one excited pair, but if it works for one pair, why not more?</a:t>
            </a:r>
          </a:p>
        </p:txBody>
      </p:sp>
      <p:sp>
        <p:nvSpPr>
          <p:cNvPr id="90" name="Rectangle 89"/>
          <p:cNvSpPr/>
          <p:nvPr/>
        </p:nvSpPr>
        <p:spPr>
          <a:xfrm>
            <a:off x="5578384" y="5168458"/>
            <a:ext cx="52181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There is a tradeoff between number of electrons excited and number of scattering states </a:t>
            </a:r>
            <a:r>
              <a:rPr lang="en-US" dirty="0" smtClean="0"/>
              <a:t>available – reach a point of diminishing return  </a:t>
            </a:r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>
            <a:off x="4656268" y="3082370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8285" y="1406405"/>
            <a:ext cx="1005557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(2)  Attractive </a:t>
            </a:r>
            <a:r>
              <a:rPr lang="en-US" dirty="0"/>
              <a:t>interaction 	   lower energy state available</a:t>
            </a:r>
          </a:p>
          <a:p>
            <a:pPr>
              <a:spcAft>
                <a:spcPts val="600"/>
              </a:spcAft>
            </a:pPr>
            <a:r>
              <a:rPr lang="en-US" dirty="0"/>
              <a:t>       Repulsive interaction	   only gives higher energy states</a:t>
            </a:r>
          </a:p>
          <a:p>
            <a:pPr>
              <a:spcAft>
                <a:spcPts val="600"/>
              </a:spcAft>
            </a:pPr>
            <a:r>
              <a:rPr lang="en-US" dirty="0"/>
              <a:t>       Mixed interaction 	   depends on the strength and spatial dependence of the potential</a:t>
            </a:r>
            <a:endParaRPr lang="en-US" dirty="0">
              <a:latin typeface="ZWAdobeF" pitchFamily="2" charset="0"/>
              <a:cs typeface="ZWAdobeF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596502" y="3271614"/>
            <a:ext cx="6877050" cy="649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consequences of exciting a pair:</a:t>
            </a:r>
          </a:p>
          <a:p>
            <a:r>
              <a:rPr lang="en-US" dirty="0"/>
              <a:t> </a:t>
            </a:r>
            <a:r>
              <a:rPr lang="en-US" dirty="0" smtClean="0"/>
              <a:t>        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38602"/>
              </p:ext>
            </p:extLst>
          </p:nvPr>
        </p:nvGraphicFramePr>
        <p:xfrm>
          <a:off x="5831639" y="4091853"/>
          <a:ext cx="261937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7" name="Equation" r:id="rId16" imgW="261914" imgH="185840" progId="Equation.DSMT4">
                  <p:embed/>
                </p:oleObj>
              </mc:Choice>
              <mc:Fallback>
                <p:oleObj name="Equation" r:id="rId16" imgW="261914" imgH="18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31639" y="4091853"/>
                        <a:ext cx="261937" cy="185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270146" y="3973261"/>
            <a:ext cx="54650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shrinks </a:t>
            </a:r>
            <a:r>
              <a:rPr lang="en-US" dirty="0"/>
              <a:t>as states near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fill </a:t>
            </a:r>
            <a:r>
              <a:rPr lang="en-US" dirty="0" smtClean="0"/>
              <a:t>up and </a:t>
            </a:r>
            <a:r>
              <a:rPr lang="en-US" dirty="0"/>
              <a:t>there are less states available states to scatter into</a:t>
            </a:r>
            <a:r>
              <a:rPr lang="en-US" dirty="0" smtClean="0"/>
              <a:t> 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88285" y="839017"/>
            <a:ext cx="11369510" cy="369332"/>
            <a:chOff x="288285" y="839017"/>
            <a:chExt cx="11369510" cy="369332"/>
          </a:xfrm>
        </p:grpSpPr>
        <p:sp>
          <p:nvSpPr>
            <p:cNvPr id="4" name="Rectangle 3"/>
            <p:cNvSpPr/>
            <p:nvPr/>
          </p:nvSpPr>
          <p:spPr>
            <a:xfrm>
              <a:off x="288285" y="839017"/>
              <a:ext cx="1136951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Aft>
                  <a:spcPts val="1200"/>
                </a:spcAft>
                <a:buAutoNum type="arabicParenBoth"/>
              </a:pPr>
              <a:r>
                <a:rPr lang="en-US" dirty="0"/>
                <a:t>Not analytic at V=0	 no power series expansion in (V/E</a:t>
              </a:r>
              <a:r>
                <a:rPr lang="en-US" baseline="-25000" dirty="0"/>
                <a:t>F</a:t>
              </a:r>
              <a:r>
                <a:rPr lang="en-US" dirty="0"/>
                <a:t>) so it is </a:t>
              </a:r>
              <a:r>
                <a:rPr lang="en-US" u="sng" dirty="0"/>
                <a:t>not</a:t>
              </a:r>
              <a:r>
                <a:rPr lang="en-US" dirty="0"/>
                <a:t> possible treat this in perturbation theory</a:t>
              </a:r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1390924"/>
                </p:ext>
              </p:extLst>
            </p:nvPr>
          </p:nvGraphicFramePr>
          <p:xfrm>
            <a:off x="2736093" y="955025"/>
            <a:ext cx="261937" cy="185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8" name="Equation" r:id="rId18" imgW="261914" imgH="185840" progId="Equation.DSMT4">
                    <p:embed/>
                  </p:oleObj>
                </mc:Choice>
                <mc:Fallback>
                  <p:oleObj name="Equation" r:id="rId18" imgW="261914" imgH="1858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736093" y="955025"/>
                          <a:ext cx="261937" cy="1857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7" name="Object 9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4761"/>
              </p:ext>
            </p:extLst>
          </p:nvPr>
        </p:nvGraphicFramePr>
        <p:xfrm>
          <a:off x="4775051" y="3718608"/>
          <a:ext cx="261937" cy="18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9" name="Equation" r:id="rId20" imgW="261914" imgH="185840" progId="Equation.DSMT4">
                  <p:embed/>
                </p:oleObj>
              </mc:Choice>
              <mc:Fallback>
                <p:oleObj name="Equation" r:id="rId20" imgW="261914" imgH="1858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775051" y="3718608"/>
                        <a:ext cx="261937" cy="185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" name="Rectangle 97"/>
          <p:cNvSpPr/>
          <p:nvPr/>
        </p:nvSpPr>
        <p:spPr>
          <a:xfrm>
            <a:off x="6343196" y="3804169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22750" y="4031031"/>
                <a:ext cx="450546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Gain of energy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dirty="0"/>
                  <a:t>   (to take advantage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2750" y="4031031"/>
                <a:ext cx="4505464" cy="369332"/>
              </a:xfrm>
              <a:prstGeom prst="rect">
                <a:avLst/>
              </a:prstGeom>
              <a:blipFill>
                <a:blip r:embed="rId21"/>
                <a:stretch>
                  <a:fillRect l="-1218" t="-8197" r="-135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1189248" y="3625208"/>
                <a:ext cx="3463064" cy="37253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Cost </a:t>
                </a:r>
                <a:r>
                  <a:rPr lang="en-US" dirty="0"/>
                  <a:t>of energy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en-US" dirty="0"/>
                  <a:t>  (to raise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𝐾𝐸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9248" y="3625208"/>
                <a:ext cx="3463064" cy="372538"/>
              </a:xfrm>
              <a:prstGeom prst="rect">
                <a:avLst/>
              </a:prstGeom>
              <a:blipFill>
                <a:blip r:embed="rId22"/>
                <a:stretch>
                  <a:fillRect l="-1408" t="-8197" r="-528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9" name="Group 98"/>
          <p:cNvGrpSpPr/>
          <p:nvPr/>
        </p:nvGrpSpPr>
        <p:grpSpPr>
          <a:xfrm>
            <a:off x="1909003" y="4795972"/>
            <a:ext cx="1616997" cy="1464506"/>
            <a:chOff x="762000" y="2019300"/>
            <a:chExt cx="1887105" cy="1642516"/>
          </a:xfrm>
        </p:grpSpPr>
        <p:sp>
          <p:nvSpPr>
            <p:cNvPr id="100" name="Oval 99"/>
            <p:cNvSpPr/>
            <p:nvPr/>
          </p:nvSpPr>
          <p:spPr>
            <a:xfrm>
              <a:off x="762000" y="2019300"/>
              <a:ext cx="1638300" cy="150495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1" name="Group 100"/>
            <p:cNvGrpSpPr/>
            <p:nvPr/>
          </p:nvGrpSpPr>
          <p:grpSpPr>
            <a:xfrm rot="1015889">
              <a:off x="1504694" y="2615161"/>
              <a:ext cx="822187" cy="1046655"/>
              <a:chOff x="2963691" y="3100936"/>
              <a:chExt cx="822187" cy="1046655"/>
            </a:xfrm>
          </p:grpSpPr>
          <p:sp>
            <p:nvSpPr>
              <p:cNvPr id="106" name="Rectangle 8"/>
              <p:cNvSpPr/>
              <p:nvPr/>
            </p:nvSpPr>
            <p:spPr>
              <a:xfrm rot="19198391">
                <a:off x="3279976" y="3671198"/>
                <a:ext cx="505902" cy="397160"/>
              </a:xfrm>
              <a:custGeom>
                <a:avLst/>
                <a:gdLst>
                  <a:gd name="connsiteX0" fmla="*/ 0 w 466725"/>
                  <a:gd name="connsiteY0" fmla="*/ 0 h 361950"/>
                  <a:gd name="connsiteX1" fmla="*/ 466725 w 466725"/>
                  <a:gd name="connsiteY1" fmla="*/ 0 h 361950"/>
                  <a:gd name="connsiteX2" fmla="*/ 466725 w 466725"/>
                  <a:gd name="connsiteY2" fmla="*/ 361950 h 361950"/>
                  <a:gd name="connsiteX3" fmla="*/ 0 w 466725"/>
                  <a:gd name="connsiteY3" fmla="*/ 361950 h 361950"/>
                  <a:gd name="connsiteX4" fmla="*/ 0 w 466725"/>
                  <a:gd name="connsiteY4" fmla="*/ 0 h 361950"/>
                  <a:gd name="connsiteX0" fmla="*/ 0 w 466725"/>
                  <a:gd name="connsiteY0" fmla="*/ 0 h 361950"/>
                  <a:gd name="connsiteX1" fmla="*/ 466725 w 466725"/>
                  <a:gd name="connsiteY1" fmla="*/ 0 h 361950"/>
                  <a:gd name="connsiteX2" fmla="*/ 466725 w 466725"/>
                  <a:gd name="connsiteY2" fmla="*/ 361950 h 361950"/>
                  <a:gd name="connsiteX3" fmla="*/ 0 w 466725"/>
                  <a:gd name="connsiteY3" fmla="*/ 361950 h 361950"/>
                  <a:gd name="connsiteX4" fmla="*/ 0 w 466725"/>
                  <a:gd name="connsiteY4" fmla="*/ 0 h 361950"/>
                  <a:gd name="connsiteX0" fmla="*/ 0 w 466725"/>
                  <a:gd name="connsiteY0" fmla="*/ 0 h 361950"/>
                  <a:gd name="connsiteX1" fmla="*/ 466725 w 466725"/>
                  <a:gd name="connsiteY1" fmla="*/ 0 h 361950"/>
                  <a:gd name="connsiteX2" fmla="*/ 466725 w 466725"/>
                  <a:gd name="connsiteY2" fmla="*/ 361950 h 361950"/>
                  <a:gd name="connsiteX3" fmla="*/ 0 w 466725"/>
                  <a:gd name="connsiteY3" fmla="*/ 361950 h 361950"/>
                  <a:gd name="connsiteX4" fmla="*/ 0 w 466725"/>
                  <a:gd name="connsiteY4" fmla="*/ 0 h 361950"/>
                  <a:gd name="connsiteX0" fmla="*/ 0 w 466725"/>
                  <a:gd name="connsiteY0" fmla="*/ 0 h 393328"/>
                  <a:gd name="connsiteX1" fmla="*/ 466725 w 466725"/>
                  <a:gd name="connsiteY1" fmla="*/ 0 h 393328"/>
                  <a:gd name="connsiteX2" fmla="*/ 466725 w 466725"/>
                  <a:gd name="connsiteY2" fmla="*/ 361950 h 393328"/>
                  <a:gd name="connsiteX3" fmla="*/ 0 w 466725"/>
                  <a:gd name="connsiteY3" fmla="*/ 361950 h 393328"/>
                  <a:gd name="connsiteX4" fmla="*/ 0 w 466725"/>
                  <a:gd name="connsiteY4" fmla="*/ 0 h 393328"/>
                  <a:gd name="connsiteX0" fmla="*/ 0 w 466725"/>
                  <a:gd name="connsiteY0" fmla="*/ 0 h 414464"/>
                  <a:gd name="connsiteX1" fmla="*/ 466725 w 466725"/>
                  <a:gd name="connsiteY1" fmla="*/ 0 h 414464"/>
                  <a:gd name="connsiteX2" fmla="*/ 466725 w 466725"/>
                  <a:gd name="connsiteY2" fmla="*/ 361950 h 414464"/>
                  <a:gd name="connsiteX3" fmla="*/ 0 w 466725"/>
                  <a:gd name="connsiteY3" fmla="*/ 361950 h 414464"/>
                  <a:gd name="connsiteX4" fmla="*/ 0 w 466725"/>
                  <a:gd name="connsiteY4" fmla="*/ 0 h 414464"/>
                  <a:gd name="connsiteX0" fmla="*/ 0 w 474306"/>
                  <a:gd name="connsiteY0" fmla="*/ 68267 h 414464"/>
                  <a:gd name="connsiteX1" fmla="*/ 474306 w 474306"/>
                  <a:gd name="connsiteY1" fmla="*/ 0 h 414464"/>
                  <a:gd name="connsiteX2" fmla="*/ 474306 w 474306"/>
                  <a:gd name="connsiteY2" fmla="*/ 361950 h 414464"/>
                  <a:gd name="connsiteX3" fmla="*/ 7581 w 474306"/>
                  <a:gd name="connsiteY3" fmla="*/ 361950 h 414464"/>
                  <a:gd name="connsiteX4" fmla="*/ 0 w 474306"/>
                  <a:gd name="connsiteY4" fmla="*/ 68267 h 414464"/>
                  <a:gd name="connsiteX0" fmla="*/ 0 w 474306"/>
                  <a:gd name="connsiteY0" fmla="*/ 80519 h 426716"/>
                  <a:gd name="connsiteX1" fmla="*/ 459719 w 474306"/>
                  <a:gd name="connsiteY1" fmla="*/ 0 h 426716"/>
                  <a:gd name="connsiteX2" fmla="*/ 474306 w 474306"/>
                  <a:gd name="connsiteY2" fmla="*/ 374202 h 426716"/>
                  <a:gd name="connsiteX3" fmla="*/ 7581 w 474306"/>
                  <a:gd name="connsiteY3" fmla="*/ 374202 h 426716"/>
                  <a:gd name="connsiteX4" fmla="*/ 0 w 474306"/>
                  <a:gd name="connsiteY4" fmla="*/ 80519 h 426716"/>
                  <a:gd name="connsiteX0" fmla="*/ 0 w 474306"/>
                  <a:gd name="connsiteY0" fmla="*/ 68866 h 415063"/>
                  <a:gd name="connsiteX1" fmla="*/ 371170 w 474306"/>
                  <a:gd name="connsiteY1" fmla="*/ 0 h 415063"/>
                  <a:gd name="connsiteX2" fmla="*/ 474306 w 474306"/>
                  <a:gd name="connsiteY2" fmla="*/ 362549 h 415063"/>
                  <a:gd name="connsiteX3" fmla="*/ 7581 w 474306"/>
                  <a:gd name="connsiteY3" fmla="*/ 362549 h 415063"/>
                  <a:gd name="connsiteX4" fmla="*/ 0 w 474306"/>
                  <a:gd name="connsiteY4" fmla="*/ 68866 h 415063"/>
                  <a:gd name="connsiteX0" fmla="*/ 0 w 403805"/>
                  <a:gd name="connsiteY0" fmla="*/ 68866 h 435333"/>
                  <a:gd name="connsiteX1" fmla="*/ 371170 w 403805"/>
                  <a:gd name="connsiteY1" fmla="*/ 0 h 435333"/>
                  <a:gd name="connsiteX2" fmla="*/ 403805 w 403805"/>
                  <a:gd name="connsiteY2" fmla="*/ 397123 h 435333"/>
                  <a:gd name="connsiteX3" fmla="*/ 7581 w 403805"/>
                  <a:gd name="connsiteY3" fmla="*/ 362549 h 435333"/>
                  <a:gd name="connsiteX4" fmla="*/ 0 w 403805"/>
                  <a:gd name="connsiteY4" fmla="*/ 68866 h 435333"/>
                  <a:gd name="connsiteX0" fmla="*/ 0 w 403805"/>
                  <a:gd name="connsiteY0" fmla="*/ 68866 h 467670"/>
                  <a:gd name="connsiteX1" fmla="*/ 371170 w 403805"/>
                  <a:gd name="connsiteY1" fmla="*/ 0 h 467670"/>
                  <a:gd name="connsiteX2" fmla="*/ 403805 w 403805"/>
                  <a:gd name="connsiteY2" fmla="*/ 397123 h 467670"/>
                  <a:gd name="connsiteX3" fmla="*/ 22503 w 403805"/>
                  <a:gd name="connsiteY3" fmla="*/ 428047 h 467670"/>
                  <a:gd name="connsiteX4" fmla="*/ 0 w 403805"/>
                  <a:gd name="connsiteY4" fmla="*/ 68866 h 467670"/>
                  <a:gd name="connsiteX0" fmla="*/ 0 w 403805"/>
                  <a:gd name="connsiteY0" fmla="*/ 88877 h 487681"/>
                  <a:gd name="connsiteX1" fmla="*/ 330985 w 403805"/>
                  <a:gd name="connsiteY1" fmla="*/ 0 h 487681"/>
                  <a:gd name="connsiteX2" fmla="*/ 403805 w 403805"/>
                  <a:gd name="connsiteY2" fmla="*/ 417134 h 487681"/>
                  <a:gd name="connsiteX3" fmla="*/ 22503 w 403805"/>
                  <a:gd name="connsiteY3" fmla="*/ 448058 h 487681"/>
                  <a:gd name="connsiteX4" fmla="*/ 0 w 403805"/>
                  <a:gd name="connsiteY4" fmla="*/ 88877 h 487681"/>
                  <a:gd name="connsiteX0" fmla="*/ 0 w 403805"/>
                  <a:gd name="connsiteY0" fmla="*/ 88877 h 487681"/>
                  <a:gd name="connsiteX1" fmla="*/ 330985 w 403805"/>
                  <a:gd name="connsiteY1" fmla="*/ 0 h 487681"/>
                  <a:gd name="connsiteX2" fmla="*/ 403805 w 403805"/>
                  <a:gd name="connsiteY2" fmla="*/ 417134 h 487681"/>
                  <a:gd name="connsiteX3" fmla="*/ 22503 w 403805"/>
                  <a:gd name="connsiteY3" fmla="*/ 448058 h 487681"/>
                  <a:gd name="connsiteX4" fmla="*/ 0 w 403805"/>
                  <a:gd name="connsiteY4" fmla="*/ 88877 h 487681"/>
                  <a:gd name="connsiteX0" fmla="*/ 0 w 387570"/>
                  <a:gd name="connsiteY0" fmla="*/ 88877 h 477391"/>
                  <a:gd name="connsiteX1" fmla="*/ 330985 w 387570"/>
                  <a:gd name="connsiteY1" fmla="*/ 0 h 477391"/>
                  <a:gd name="connsiteX2" fmla="*/ 387570 w 387570"/>
                  <a:gd name="connsiteY2" fmla="*/ 378912 h 477391"/>
                  <a:gd name="connsiteX3" fmla="*/ 22503 w 387570"/>
                  <a:gd name="connsiteY3" fmla="*/ 448058 h 477391"/>
                  <a:gd name="connsiteX4" fmla="*/ 0 w 387570"/>
                  <a:gd name="connsiteY4" fmla="*/ 88877 h 4773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87570" h="477391">
                    <a:moveTo>
                      <a:pt x="0" y="88877"/>
                    </a:moveTo>
                    <a:cubicBezTo>
                      <a:pt x="128449" y="165605"/>
                      <a:pt x="182640" y="148700"/>
                      <a:pt x="330985" y="0"/>
                    </a:cubicBezTo>
                    <a:lnTo>
                      <a:pt x="387570" y="378912"/>
                    </a:lnTo>
                    <a:cubicBezTo>
                      <a:pt x="210994" y="448346"/>
                      <a:pt x="143658" y="518660"/>
                      <a:pt x="22503" y="448058"/>
                    </a:cubicBezTo>
                    <a:lnTo>
                      <a:pt x="0" y="88877"/>
                    </a:lnTo>
                    <a:close/>
                  </a:path>
                </a:pathLst>
              </a:custGeom>
              <a:pattFill prst="pct2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Arc 106"/>
              <p:cNvSpPr/>
              <p:nvPr/>
            </p:nvSpPr>
            <p:spPr>
              <a:xfrm rot="6443301">
                <a:off x="2829407" y="3235220"/>
                <a:ext cx="846630" cy="578061"/>
              </a:xfrm>
              <a:prstGeom prst="arc">
                <a:avLst>
                  <a:gd name="adj1" fmla="val 16200000"/>
                  <a:gd name="adj2" fmla="val 2033848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Arc 107"/>
              <p:cNvSpPr/>
              <p:nvPr/>
            </p:nvSpPr>
            <p:spPr>
              <a:xfrm rot="6443301">
                <a:off x="3058007" y="3435245"/>
                <a:ext cx="846630" cy="578061"/>
              </a:xfrm>
              <a:prstGeom prst="arc">
                <a:avLst>
                  <a:gd name="adj1" fmla="val 16200000"/>
                  <a:gd name="adj2" fmla="val 20338481"/>
                </a:avLst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02" name="Straight Arrow Connector 101"/>
            <p:cNvCxnSpPr/>
            <p:nvPr/>
          </p:nvCxnSpPr>
          <p:spPr>
            <a:xfrm flipV="1">
              <a:off x="1685000" y="2019300"/>
              <a:ext cx="848650" cy="34290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oval"/>
              <a:tailEnd type="arrow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>
              <a:off x="2200275" y="3137528"/>
              <a:ext cx="200025" cy="127664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oval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Box 103"/>
                <p:cNvSpPr txBox="1"/>
                <p:nvPr/>
              </p:nvSpPr>
              <p:spPr>
                <a:xfrm>
                  <a:off x="1896494" y="2298563"/>
                  <a:ext cx="27289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b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6494" y="2298563"/>
                  <a:ext cx="272895" cy="276999"/>
                </a:xfrm>
                <a:prstGeom prst="rect">
                  <a:avLst/>
                </a:prstGeom>
                <a:blipFill>
                  <a:blip r:embed="rId23"/>
                  <a:stretch>
                    <a:fillRect l="-31111" t="-2174" r="-6667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Box 104"/>
                <p:cNvSpPr txBox="1"/>
                <p:nvPr/>
              </p:nvSpPr>
              <p:spPr>
                <a:xfrm>
                  <a:off x="2376210" y="2141909"/>
                  <a:ext cx="272895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𝜉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76210" y="2141909"/>
                  <a:ext cx="272895" cy="276999"/>
                </a:xfrm>
                <a:prstGeom prst="rect">
                  <a:avLst/>
                </a:prstGeom>
                <a:blipFill>
                  <a:blip r:embed="rId24"/>
                  <a:stretch>
                    <a:fillRect l="-31111" t="-2174" r="-6667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09" name="Rectangle 108"/>
          <p:cNvSpPr/>
          <p:nvPr/>
        </p:nvSpPr>
        <p:spPr>
          <a:xfrm>
            <a:off x="5233626" y="3609609"/>
            <a:ext cx="69583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increase as states fill up – </a:t>
            </a:r>
            <a:r>
              <a:rPr lang="en-US" dirty="0" smtClean="0"/>
              <a:t>need </a:t>
            </a:r>
            <a:r>
              <a:rPr lang="en-US" dirty="0" smtClean="0"/>
              <a:t>to reach deeper into Fermi sphere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03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90" grpId="0"/>
      <p:bldP spid="3" grpId="0"/>
      <p:bldP spid="96" grpId="0"/>
      <p:bldP spid="9" grpId="0"/>
      <p:bldP spid="98" grpId="0"/>
      <p:bldP spid="11" grpId="0"/>
      <p:bldP spid="12" grpId="0"/>
      <p:bldP spid="1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3334815"/>
              </p:ext>
            </p:extLst>
          </p:nvPr>
        </p:nvGraphicFramePr>
        <p:xfrm>
          <a:off x="3758333" y="1874925"/>
          <a:ext cx="1257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3" imgW="1257120" imgH="291960" progId="Equation.DSMT4">
                  <p:embed/>
                </p:oleObj>
              </mc:Choice>
              <mc:Fallback>
                <p:oleObj name="Equation" r:id="rId3" imgW="1257120" imgH="29196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8333" y="1874925"/>
                        <a:ext cx="1257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153507"/>
              </p:ext>
            </p:extLst>
          </p:nvPr>
        </p:nvGraphicFramePr>
        <p:xfrm>
          <a:off x="404758" y="1813971"/>
          <a:ext cx="2628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5" imgW="2628720" imgH="393480" progId="Equation.DSMT4">
                  <p:embed/>
                </p:oleObj>
              </mc:Choice>
              <mc:Fallback>
                <p:oleObj name="Equation" r:id="rId5" imgW="2628720" imgH="393480" progId="Equation.DSMT4">
                  <p:embed/>
                  <p:pic>
                    <p:nvPicPr>
                      <p:cNvPr id="32" name="Object 3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4758" y="1813971"/>
                        <a:ext cx="26289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774482"/>
              </p:ext>
            </p:extLst>
          </p:nvPr>
        </p:nvGraphicFramePr>
        <p:xfrm>
          <a:off x="554927" y="2425990"/>
          <a:ext cx="2921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7" imgW="2920680" imgH="533160" progId="Equation.DSMT4">
                  <p:embed/>
                </p:oleObj>
              </mc:Choice>
              <mc:Fallback>
                <p:oleObj name="Equation" r:id="rId7" imgW="2920680" imgH="533160" progId="Equation.DSMT4">
                  <p:embed/>
                  <p:pic>
                    <p:nvPicPr>
                      <p:cNvPr id="33" name="Object 32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4927" y="2425990"/>
                        <a:ext cx="2921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562920"/>
              </p:ext>
            </p:extLst>
          </p:nvPr>
        </p:nvGraphicFramePr>
        <p:xfrm>
          <a:off x="573444" y="3075731"/>
          <a:ext cx="3009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6" name="Equation" r:id="rId9" imgW="3009600" imgH="457200" progId="Equation.DSMT4">
                  <p:embed/>
                </p:oleObj>
              </mc:Choice>
              <mc:Fallback>
                <p:oleObj name="Equation" r:id="rId9" imgW="3009600" imgH="457200" progId="Equation.DSMT4">
                  <p:embed/>
                  <p:pic>
                    <p:nvPicPr>
                      <p:cNvPr id="34" name="Object 3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3444" y="3075731"/>
                        <a:ext cx="30099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830488"/>
              </p:ext>
            </p:extLst>
          </p:nvPr>
        </p:nvGraphicFramePr>
        <p:xfrm>
          <a:off x="4086443" y="2481012"/>
          <a:ext cx="9779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7" name="Equation" r:id="rId11" imgW="977760" imgH="291960" progId="Equation.DSMT4">
                  <p:embed/>
                </p:oleObj>
              </mc:Choice>
              <mc:Fallback>
                <p:oleObj name="Equation" r:id="rId11" imgW="977760" imgH="291960" progId="Equation.DSMT4">
                  <p:embed/>
                  <p:pic>
                    <p:nvPicPr>
                      <p:cNvPr id="35" name="Object 34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086443" y="2481012"/>
                        <a:ext cx="9779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35"/>
          <p:cNvSpPr/>
          <p:nvPr/>
        </p:nvSpPr>
        <p:spPr>
          <a:xfrm>
            <a:off x="361171" y="302205"/>
            <a:ext cx="4476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 smtClean="0"/>
              <a:t>(4) The </a:t>
            </a:r>
            <a:r>
              <a:rPr lang="en-US" dirty="0"/>
              <a:t>phenomenon requires a Fermi surface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04256" y="1204697"/>
            <a:ext cx="4069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dirty="0"/>
              <a:t>Consider the integral relation we derived </a:t>
            </a: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880526"/>
              </p:ext>
            </p:extLst>
          </p:nvPr>
        </p:nvGraphicFramePr>
        <p:xfrm>
          <a:off x="601149" y="3676077"/>
          <a:ext cx="1816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8" name="Equation" r:id="rId13" imgW="1815840" imgH="393480" progId="Equation.DSMT4">
                  <p:embed/>
                </p:oleObj>
              </mc:Choice>
              <mc:Fallback>
                <p:oleObj name="Equation" r:id="rId13" imgW="1815840" imgH="393480" progId="Equation.DSMT4">
                  <p:embed/>
                  <p:pic>
                    <p:nvPicPr>
                      <p:cNvPr id="79" name="Object 7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01149" y="3676077"/>
                        <a:ext cx="1816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592364"/>
              </p:ext>
            </p:extLst>
          </p:nvPr>
        </p:nvGraphicFramePr>
        <p:xfrm>
          <a:off x="1451053" y="4868244"/>
          <a:ext cx="25273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9" name="Equation" r:id="rId15" imgW="2527200" imgH="444240" progId="Equation.DSMT4">
                  <p:embed/>
                </p:oleObj>
              </mc:Choice>
              <mc:Fallback>
                <p:oleObj name="Equation" r:id="rId15" imgW="2527200" imgH="444240" progId="Equation.DSMT4">
                  <p:embed/>
                  <p:pic>
                    <p:nvPicPr>
                      <p:cNvPr id="80" name="Object 7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451053" y="4868244"/>
                        <a:ext cx="2527300" cy="444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40"/>
          <p:cNvSpPr/>
          <p:nvPr/>
        </p:nvSpPr>
        <p:spPr>
          <a:xfrm>
            <a:off x="627951" y="4860870"/>
            <a:ext cx="832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where 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 flipH="1">
            <a:off x="3318643" y="1912422"/>
            <a:ext cx="210093" cy="115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 flipH="1">
            <a:off x="3733465" y="2569149"/>
            <a:ext cx="210093" cy="1158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8845203" y="555094"/>
            <a:ext cx="3079310" cy="4462631"/>
            <a:chOff x="5603618" y="554753"/>
            <a:chExt cx="3079310" cy="4462631"/>
          </a:xfrm>
        </p:grpSpPr>
        <p:grpSp>
          <p:nvGrpSpPr>
            <p:cNvPr id="14" name="Group 13"/>
            <p:cNvGrpSpPr/>
            <p:nvPr/>
          </p:nvGrpSpPr>
          <p:grpSpPr>
            <a:xfrm>
              <a:off x="6022044" y="1607764"/>
              <a:ext cx="2475740" cy="1883904"/>
              <a:chOff x="5208844" y="2707926"/>
              <a:chExt cx="2475740" cy="1883904"/>
            </a:xfrm>
          </p:grpSpPr>
          <p:sp>
            <p:nvSpPr>
              <p:cNvPr id="15" name="Isosceles Triangle 19"/>
              <p:cNvSpPr/>
              <p:nvPr/>
            </p:nvSpPr>
            <p:spPr>
              <a:xfrm>
                <a:off x="5313622" y="2914901"/>
                <a:ext cx="1767816" cy="1372430"/>
              </a:xfrm>
              <a:custGeom>
                <a:avLst/>
                <a:gdLst>
                  <a:gd name="connsiteX0" fmla="*/ 0 w 1220131"/>
                  <a:gd name="connsiteY0" fmla="*/ 1366838 h 1366838"/>
                  <a:gd name="connsiteX1" fmla="*/ 24049 w 1220131"/>
                  <a:gd name="connsiteY1" fmla="*/ 0 h 1366838"/>
                  <a:gd name="connsiteX2" fmla="*/ 1220131 w 1220131"/>
                  <a:gd name="connsiteY2" fmla="*/ 1366838 h 1366838"/>
                  <a:gd name="connsiteX3" fmla="*/ 0 w 1220131"/>
                  <a:gd name="connsiteY3" fmla="*/ 1366838 h 1366838"/>
                  <a:gd name="connsiteX0" fmla="*/ 0 w 1772581"/>
                  <a:gd name="connsiteY0" fmla="*/ 1366838 h 1366838"/>
                  <a:gd name="connsiteX1" fmla="*/ 24049 w 1772581"/>
                  <a:gd name="connsiteY1" fmla="*/ 0 h 1366838"/>
                  <a:gd name="connsiteX2" fmla="*/ 1772581 w 1772581"/>
                  <a:gd name="connsiteY2" fmla="*/ 1347788 h 1366838"/>
                  <a:gd name="connsiteX3" fmla="*/ 0 w 1772581"/>
                  <a:gd name="connsiteY3" fmla="*/ 1366838 h 1366838"/>
                  <a:gd name="connsiteX0" fmla="*/ 0 w 1772581"/>
                  <a:gd name="connsiteY0" fmla="*/ 1366838 h 1366838"/>
                  <a:gd name="connsiteX1" fmla="*/ 24049 w 1772581"/>
                  <a:gd name="connsiteY1" fmla="*/ 0 h 1366838"/>
                  <a:gd name="connsiteX2" fmla="*/ 1772581 w 1772581"/>
                  <a:gd name="connsiteY2" fmla="*/ 1347788 h 1366838"/>
                  <a:gd name="connsiteX3" fmla="*/ 0 w 1772581"/>
                  <a:gd name="connsiteY3" fmla="*/ 1366838 h 1366838"/>
                  <a:gd name="connsiteX0" fmla="*/ 0 w 1772581"/>
                  <a:gd name="connsiteY0" fmla="*/ 1366838 h 1366838"/>
                  <a:gd name="connsiteX1" fmla="*/ 24049 w 1772581"/>
                  <a:gd name="connsiteY1" fmla="*/ 0 h 1366838"/>
                  <a:gd name="connsiteX2" fmla="*/ 1772581 w 1772581"/>
                  <a:gd name="connsiteY2" fmla="*/ 1347788 h 1366838"/>
                  <a:gd name="connsiteX3" fmla="*/ 0 w 1772581"/>
                  <a:gd name="connsiteY3" fmla="*/ 1366838 h 1366838"/>
                  <a:gd name="connsiteX0" fmla="*/ 0 w 1772581"/>
                  <a:gd name="connsiteY0" fmla="*/ 1366838 h 1366838"/>
                  <a:gd name="connsiteX1" fmla="*/ 24049 w 1772581"/>
                  <a:gd name="connsiteY1" fmla="*/ 0 h 1366838"/>
                  <a:gd name="connsiteX2" fmla="*/ 1772581 w 1772581"/>
                  <a:gd name="connsiteY2" fmla="*/ 1347788 h 1366838"/>
                  <a:gd name="connsiteX3" fmla="*/ 0 w 1772581"/>
                  <a:gd name="connsiteY3" fmla="*/ 1366838 h 1366838"/>
                  <a:gd name="connsiteX0" fmla="*/ 0 w 1753531"/>
                  <a:gd name="connsiteY0" fmla="*/ 1362076 h 1362076"/>
                  <a:gd name="connsiteX1" fmla="*/ 4999 w 1753531"/>
                  <a:gd name="connsiteY1" fmla="*/ 0 h 1362076"/>
                  <a:gd name="connsiteX2" fmla="*/ 1753531 w 1753531"/>
                  <a:gd name="connsiteY2" fmla="*/ 1347788 h 1362076"/>
                  <a:gd name="connsiteX3" fmla="*/ 0 w 1753531"/>
                  <a:gd name="connsiteY3" fmla="*/ 1362076 h 1362076"/>
                  <a:gd name="connsiteX0" fmla="*/ 4760 w 1748766"/>
                  <a:gd name="connsiteY0" fmla="*/ 1347789 h 1347789"/>
                  <a:gd name="connsiteX1" fmla="*/ 234 w 1748766"/>
                  <a:gd name="connsiteY1" fmla="*/ 0 h 1347789"/>
                  <a:gd name="connsiteX2" fmla="*/ 1748766 w 1748766"/>
                  <a:gd name="connsiteY2" fmla="*/ 1347788 h 1347789"/>
                  <a:gd name="connsiteX3" fmla="*/ 4760 w 1748766"/>
                  <a:gd name="connsiteY3" fmla="*/ 1347789 h 1347789"/>
                  <a:gd name="connsiteX0" fmla="*/ 4760 w 1748766"/>
                  <a:gd name="connsiteY0" fmla="*/ 1347789 h 1347789"/>
                  <a:gd name="connsiteX1" fmla="*/ 234 w 1748766"/>
                  <a:gd name="connsiteY1" fmla="*/ 0 h 1347789"/>
                  <a:gd name="connsiteX2" fmla="*/ 1748766 w 1748766"/>
                  <a:gd name="connsiteY2" fmla="*/ 1347788 h 1347789"/>
                  <a:gd name="connsiteX3" fmla="*/ 4760 w 1748766"/>
                  <a:gd name="connsiteY3" fmla="*/ 1347789 h 1347789"/>
                  <a:gd name="connsiteX0" fmla="*/ 4760 w 1748766"/>
                  <a:gd name="connsiteY0" fmla="*/ 1347789 h 1347789"/>
                  <a:gd name="connsiteX1" fmla="*/ 234 w 1748766"/>
                  <a:gd name="connsiteY1" fmla="*/ 0 h 1347789"/>
                  <a:gd name="connsiteX2" fmla="*/ 1748766 w 1748766"/>
                  <a:gd name="connsiteY2" fmla="*/ 1347788 h 1347789"/>
                  <a:gd name="connsiteX3" fmla="*/ 4760 w 1748766"/>
                  <a:gd name="connsiteY3" fmla="*/ 1347789 h 1347789"/>
                  <a:gd name="connsiteX0" fmla="*/ 4760 w 1748766"/>
                  <a:gd name="connsiteY0" fmla="*/ 1347789 h 1347789"/>
                  <a:gd name="connsiteX1" fmla="*/ 234 w 1748766"/>
                  <a:gd name="connsiteY1" fmla="*/ 0 h 1347789"/>
                  <a:gd name="connsiteX2" fmla="*/ 1748766 w 1748766"/>
                  <a:gd name="connsiteY2" fmla="*/ 1347788 h 1347789"/>
                  <a:gd name="connsiteX3" fmla="*/ 4760 w 1748766"/>
                  <a:gd name="connsiteY3" fmla="*/ 1347789 h 1347789"/>
                  <a:gd name="connsiteX0" fmla="*/ 4760 w 1767816"/>
                  <a:gd name="connsiteY0" fmla="*/ 1347789 h 1352551"/>
                  <a:gd name="connsiteX1" fmla="*/ 234 w 1767816"/>
                  <a:gd name="connsiteY1" fmla="*/ 0 h 1352551"/>
                  <a:gd name="connsiteX2" fmla="*/ 1767816 w 1767816"/>
                  <a:gd name="connsiteY2" fmla="*/ 1352551 h 1352551"/>
                  <a:gd name="connsiteX3" fmla="*/ 4760 w 1767816"/>
                  <a:gd name="connsiteY3" fmla="*/ 1347789 h 1352551"/>
                  <a:gd name="connsiteX0" fmla="*/ 4760 w 1767816"/>
                  <a:gd name="connsiteY0" fmla="*/ 1347789 h 1352551"/>
                  <a:gd name="connsiteX1" fmla="*/ 234 w 1767816"/>
                  <a:gd name="connsiteY1" fmla="*/ 0 h 1352551"/>
                  <a:gd name="connsiteX2" fmla="*/ 1767816 w 1767816"/>
                  <a:gd name="connsiteY2" fmla="*/ 1352551 h 1352551"/>
                  <a:gd name="connsiteX3" fmla="*/ 4760 w 1767816"/>
                  <a:gd name="connsiteY3" fmla="*/ 1347789 h 1352551"/>
                  <a:gd name="connsiteX0" fmla="*/ 4760 w 1767816"/>
                  <a:gd name="connsiteY0" fmla="*/ 1347789 h 1354999"/>
                  <a:gd name="connsiteX1" fmla="*/ 234 w 1767816"/>
                  <a:gd name="connsiteY1" fmla="*/ 0 h 1354999"/>
                  <a:gd name="connsiteX2" fmla="*/ 1767816 w 1767816"/>
                  <a:gd name="connsiteY2" fmla="*/ 1352551 h 1354999"/>
                  <a:gd name="connsiteX3" fmla="*/ 4760 w 1767816"/>
                  <a:gd name="connsiteY3" fmla="*/ 1347789 h 1354999"/>
                  <a:gd name="connsiteX0" fmla="*/ 4760 w 1767908"/>
                  <a:gd name="connsiteY0" fmla="*/ 1378017 h 1382779"/>
                  <a:gd name="connsiteX1" fmla="*/ 234 w 1767908"/>
                  <a:gd name="connsiteY1" fmla="*/ 30228 h 1382779"/>
                  <a:gd name="connsiteX2" fmla="*/ 1157284 w 1767908"/>
                  <a:gd name="connsiteY2" fmla="*/ 892242 h 1382779"/>
                  <a:gd name="connsiteX3" fmla="*/ 1767816 w 1767908"/>
                  <a:gd name="connsiteY3" fmla="*/ 1382779 h 1382779"/>
                  <a:gd name="connsiteX4" fmla="*/ 4760 w 1767908"/>
                  <a:gd name="connsiteY4" fmla="*/ 1378017 h 1382779"/>
                  <a:gd name="connsiteX0" fmla="*/ 4760 w 1767890"/>
                  <a:gd name="connsiteY0" fmla="*/ 1371221 h 1375983"/>
                  <a:gd name="connsiteX1" fmla="*/ 234 w 1767890"/>
                  <a:gd name="connsiteY1" fmla="*/ 23432 h 1375983"/>
                  <a:gd name="connsiteX2" fmla="*/ 1081084 w 1767890"/>
                  <a:gd name="connsiteY2" fmla="*/ 1171196 h 1375983"/>
                  <a:gd name="connsiteX3" fmla="*/ 1767816 w 1767890"/>
                  <a:gd name="connsiteY3" fmla="*/ 1375983 h 1375983"/>
                  <a:gd name="connsiteX4" fmla="*/ 4760 w 1767890"/>
                  <a:gd name="connsiteY4" fmla="*/ 1371221 h 1375983"/>
                  <a:gd name="connsiteX0" fmla="*/ 4760 w 1767816"/>
                  <a:gd name="connsiteY0" fmla="*/ 1371221 h 1375983"/>
                  <a:gd name="connsiteX1" fmla="*/ 234 w 1767816"/>
                  <a:gd name="connsiteY1" fmla="*/ 23432 h 1375983"/>
                  <a:gd name="connsiteX2" fmla="*/ 1081084 w 1767816"/>
                  <a:gd name="connsiteY2" fmla="*/ 1171196 h 1375983"/>
                  <a:gd name="connsiteX3" fmla="*/ 1767816 w 1767816"/>
                  <a:gd name="connsiteY3" fmla="*/ 1375983 h 1375983"/>
                  <a:gd name="connsiteX4" fmla="*/ 4760 w 1767816"/>
                  <a:gd name="connsiteY4" fmla="*/ 1371221 h 1375983"/>
                  <a:gd name="connsiteX0" fmla="*/ 4760 w 1767816"/>
                  <a:gd name="connsiteY0" fmla="*/ 1367668 h 1372430"/>
                  <a:gd name="connsiteX1" fmla="*/ 234 w 1767816"/>
                  <a:gd name="connsiteY1" fmla="*/ 19879 h 1372430"/>
                  <a:gd name="connsiteX2" fmla="*/ 361947 w 1767816"/>
                  <a:gd name="connsiteY2" fmla="*/ 672343 h 1372430"/>
                  <a:gd name="connsiteX3" fmla="*/ 1081084 w 1767816"/>
                  <a:gd name="connsiteY3" fmla="*/ 1167643 h 1372430"/>
                  <a:gd name="connsiteX4" fmla="*/ 1767816 w 1767816"/>
                  <a:gd name="connsiteY4" fmla="*/ 1372430 h 1372430"/>
                  <a:gd name="connsiteX5" fmla="*/ 4760 w 1767816"/>
                  <a:gd name="connsiteY5" fmla="*/ 1367668 h 1372430"/>
                  <a:gd name="connsiteX0" fmla="*/ 4760 w 1767816"/>
                  <a:gd name="connsiteY0" fmla="*/ 1367668 h 1372430"/>
                  <a:gd name="connsiteX1" fmla="*/ 234 w 1767816"/>
                  <a:gd name="connsiteY1" fmla="*/ 19879 h 1372430"/>
                  <a:gd name="connsiteX2" fmla="*/ 361947 w 1767816"/>
                  <a:gd name="connsiteY2" fmla="*/ 672343 h 1372430"/>
                  <a:gd name="connsiteX3" fmla="*/ 809622 w 1767816"/>
                  <a:gd name="connsiteY3" fmla="*/ 996192 h 1372430"/>
                  <a:gd name="connsiteX4" fmla="*/ 1081084 w 1767816"/>
                  <a:gd name="connsiteY4" fmla="*/ 1167643 h 1372430"/>
                  <a:gd name="connsiteX5" fmla="*/ 1767816 w 1767816"/>
                  <a:gd name="connsiteY5" fmla="*/ 1372430 h 1372430"/>
                  <a:gd name="connsiteX6" fmla="*/ 4760 w 1767816"/>
                  <a:gd name="connsiteY6" fmla="*/ 1367668 h 1372430"/>
                  <a:gd name="connsiteX0" fmla="*/ 4760 w 1767816"/>
                  <a:gd name="connsiteY0" fmla="*/ 1367668 h 1372430"/>
                  <a:gd name="connsiteX1" fmla="*/ 234 w 1767816"/>
                  <a:gd name="connsiteY1" fmla="*/ 19879 h 1372430"/>
                  <a:gd name="connsiteX2" fmla="*/ 361947 w 1767816"/>
                  <a:gd name="connsiteY2" fmla="*/ 672343 h 1372430"/>
                  <a:gd name="connsiteX3" fmla="*/ 761997 w 1767816"/>
                  <a:gd name="connsiteY3" fmla="*/ 1072392 h 1372430"/>
                  <a:gd name="connsiteX4" fmla="*/ 1081084 w 1767816"/>
                  <a:gd name="connsiteY4" fmla="*/ 1167643 h 1372430"/>
                  <a:gd name="connsiteX5" fmla="*/ 1767816 w 1767816"/>
                  <a:gd name="connsiteY5" fmla="*/ 1372430 h 1372430"/>
                  <a:gd name="connsiteX6" fmla="*/ 4760 w 1767816"/>
                  <a:gd name="connsiteY6" fmla="*/ 1367668 h 1372430"/>
                  <a:gd name="connsiteX0" fmla="*/ 4760 w 1767816"/>
                  <a:gd name="connsiteY0" fmla="*/ 1367668 h 1372430"/>
                  <a:gd name="connsiteX1" fmla="*/ 234 w 1767816"/>
                  <a:gd name="connsiteY1" fmla="*/ 19879 h 1372430"/>
                  <a:gd name="connsiteX2" fmla="*/ 361947 w 1767816"/>
                  <a:gd name="connsiteY2" fmla="*/ 672343 h 1372430"/>
                  <a:gd name="connsiteX3" fmla="*/ 761997 w 1767816"/>
                  <a:gd name="connsiteY3" fmla="*/ 1072392 h 1372430"/>
                  <a:gd name="connsiteX4" fmla="*/ 1114421 w 1767816"/>
                  <a:gd name="connsiteY4" fmla="*/ 1234318 h 1372430"/>
                  <a:gd name="connsiteX5" fmla="*/ 1767816 w 1767816"/>
                  <a:gd name="connsiteY5" fmla="*/ 1372430 h 1372430"/>
                  <a:gd name="connsiteX6" fmla="*/ 4760 w 1767816"/>
                  <a:gd name="connsiteY6" fmla="*/ 1367668 h 1372430"/>
                  <a:gd name="connsiteX0" fmla="*/ 4760 w 1767816"/>
                  <a:gd name="connsiteY0" fmla="*/ 1367668 h 1372430"/>
                  <a:gd name="connsiteX1" fmla="*/ 234 w 1767816"/>
                  <a:gd name="connsiteY1" fmla="*/ 19879 h 1372430"/>
                  <a:gd name="connsiteX2" fmla="*/ 361947 w 1767816"/>
                  <a:gd name="connsiteY2" fmla="*/ 672343 h 1372430"/>
                  <a:gd name="connsiteX3" fmla="*/ 761997 w 1767816"/>
                  <a:gd name="connsiteY3" fmla="*/ 1072392 h 1372430"/>
                  <a:gd name="connsiteX4" fmla="*/ 1114421 w 1767816"/>
                  <a:gd name="connsiteY4" fmla="*/ 1234318 h 1372430"/>
                  <a:gd name="connsiteX5" fmla="*/ 1767816 w 1767816"/>
                  <a:gd name="connsiteY5" fmla="*/ 1372430 h 1372430"/>
                  <a:gd name="connsiteX6" fmla="*/ 4760 w 1767816"/>
                  <a:gd name="connsiteY6" fmla="*/ 1367668 h 1372430"/>
                  <a:gd name="connsiteX0" fmla="*/ 4760 w 1767816"/>
                  <a:gd name="connsiteY0" fmla="*/ 1367668 h 1372430"/>
                  <a:gd name="connsiteX1" fmla="*/ 234 w 1767816"/>
                  <a:gd name="connsiteY1" fmla="*/ 19879 h 1372430"/>
                  <a:gd name="connsiteX2" fmla="*/ 361947 w 1767816"/>
                  <a:gd name="connsiteY2" fmla="*/ 672343 h 1372430"/>
                  <a:gd name="connsiteX3" fmla="*/ 761997 w 1767816"/>
                  <a:gd name="connsiteY3" fmla="*/ 1072392 h 1372430"/>
                  <a:gd name="connsiteX4" fmla="*/ 1114421 w 1767816"/>
                  <a:gd name="connsiteY4" fmla="*/ 1234318 h 1372430"/>
                  <a:gd name="connsiteX5" fmla="*/ 1767816 w 1767816"/>
                  <a:gd name="connsiteY5" fmla="*/ 1372430 h 1372430"/>
                  <a:gd name="connsiteX6" fmla="*/ 4760 w 1767816"/>
                  <a:gd name="connsiteY6" fmla="*/ 1367668 h 13724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767816" h="1372430">
                    <a:moveTo>
                      <a:pt x="4760" y="1367668"/>
                    </a:moveTo>
                    <a:cubicBezTo>
                      <a:pt x="6426" y="913643"/>
                      <a:pt x="-1432" y="473904"/>
                      <a:pt x="234" y="19879"/>
                    </a:cubicBezTo>
                    <a:cubicBezTo>
                      <a:pt x="86753" y="-115852"/>
                      <a:pt x="181805" y="481049"/>
                      <a:pt x="361947" y="672343"/>
                    </a:cubicBezTo>
                    <a:cubicBezTo>
                      <a:pt x="496845" y="835062"/>
                      <a:pt x="642141" y="989842"/>
                      <a:pt x="761997" y="1072392"/>
                    </a:cubicBezTo>
                    <a:cubicBezTo>
                      <a:pt x="881853" y="1154942"/>
                      <a:pt x="954722" y="1171612"/>
                      <a:pt x="1114421" y="1234318"/>
                    </a:cubicBezTo>
                    <a:cubicBezTo>
                      <a:pt x="1274120" y="1297024"/>
                      <a:pt x="1621766" y="1331156"/>
                      <a:pt x="1767816" y="1372430"/>
                    </a:cubicBezTo>
                    <a:lnTo>
                      <a:pt x="4760" y="1367668"/>
                    </a:lnTo>
                    <a:close/>
                  </a:path>
                </a:pathLst>
              </a:custGeom>
              <a:pattFill prst="pct25">
                <a:fgClr>
                  <a:schemeClr val="bg2">
                    <a:lumMod val="75000"/>
                  </a:schemeClr>
                </a:fgClr>
                <a:bgClr>
                  <a:schemeClr val="bg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 flipV="1">
                <a:off x="5299331" y="2972880"/>
                <a:ext cx="0" cy="132873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5294569" y="4296855"/>
                <a:ext cx="211455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304860" y="3334830"/>
                <a:ext cx="1467548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Arc 17"/>
              <p:cNvSpPr/>
              <p:nvPr/>
            </p:nvSpPr>
            <p:spPr>
              <a:xfrm rot="9666278">
                <a:off x="5306473" y="2787745"/>
                <a:ext cx="971488" cy="1623726"/>
              </a:xfrm>
              <a:custGeom>
                <a:avLst/>
                <a:gdLst>
                  <a:gd name="connsiteX0" fmla="*/ 1006908 w 1571625"/>
                  <a:gd name="connsiteY0" fmla="*/ 40787 h 2019300"/>
                  <a:gd name="connsiteX1" fmla="*/ 1513929 w 1571625"/>
                  <a:gd name="connsiteY1" fmla="*/ 629915 h 2019300"/>
                  <a:gd name="connsiteX2" fmla="*/ 1535239 w 1571625"/>
                  <a:gd name="connsiteY2" fmla="*/ 1313326 h 2019300"/>
                  <a:gd name="connsiteX3" fmla="*/ 785813 w 1571625"/>
                  <a:gd name="connsiteY3" fmla="*/ 1009650 h 2019300"/>
                  <a:gd name="connsiteX4" fmla="*/ 1006908 w 1571625"/>
                  <a:gd name="connsiteY4" fmla="*/ 40787 h 2019300"/>
                  <a:gd name="connsiteX0" fmla="*/ 1006908 w 1571625"/>
                  <a:gd name="connsiteY0" fmla="*/ 40787 h 2019300"/>
                  <a:gd name="connsiteX1" fmla="*/ 1513929 w 1571625"/>
                  <a:gd name="connsiteY1" fmla="*/ 629915 h 2019300"/>
                  <a:gd name="connsiteX2" fmla="*/ 1535239 w 1571625"/>
                  <a:gd name="connsiteY2" fmla="*/ 1313326 h 2019300"/>
                  <a:gd name="connsiteX0" fmla="*/ 378462 w 943179"/>
                  <a:gd name="connsiteY0" fmla="*/ 320825 h 1593364"/>
                  <a:gd name="connsiteX1" fmla="*/ 885483 w 943179"/>
                  <a:gd name="connsiteY1" fmla="*/ 909953 h 1593364"/>
                  <a:gd name="connsiteX2" fmla="*/ 906793 w 943179"/>
                  <a:gd name="connsiteY2" fmla="*/ 1593364 h 1593364"/>
                  <a:gd name="connsiteX3" fmla="*/ 157367 w 943179"/>
                  <a:gd name="connsiteY3" fmla="*/ 1289688 h 1593364"/>
                  <a:gd name="connsiteX4" fmla="*/ 378462 w 943179"/>
                  <a:gd name="connsiteY4" fmla="*/ 320825 h 1593364"/>
                  <a:gd name="connsiteX0" fmla="*/ 0 w 943179"/>
                  <a:gd name="connsiteY0" fmla="*/ 0 h 1593364"/>
                  <a:gd name="connsiteX1" fmla="*/ 885483 w 943179"/>
                  <a:gd name="connsiteY1" fmla="*/ 909953 h 1593364"/>
                  <a:gd name="connsiteX2" fmla="*/ 906793 w 943179"/>
                  <a:gd name="connsiteY2" fmla="*/ 1593364 h 1593364"/>
                  <a:gd name="connsiteX0" fmla="*/ 0 w 1006620"/>
                  <a:gd name="connsiteY0" fmla="*/ 0 h 1623726"/>
                  <a:gd name="connsiteX1" fmla="*/ 915358 w 1006620"/>
                  <a:gd name="connsiteY1" fmla="*/ 940315 h 1623726"/>
                  <a:gd name="connsiteX2" fmla="*/ 936668 w 1006620"/>
                  <a:gd name="connsiteY2" fmla="*/ 1623726 h 1623726"/>
                  <a:gd name="connsiteX3" fmla="*/ 187242 w 1006620"/>
                  <a:gd name="connsiteY3" fmla="*/ 1320050 h 1623726"/>
                  <a:gd name="connsiteX4" fmla="*/ 0 w 1006620"/>
                  <a:gd name="connsiteY4" fmla="*/ 0 h 1623726"/>
                  <a:gd name="connsiteX0" fmla="*/ 29875 w 1006620"/>
                  <a:gd name="connsiteY0" fmla="*/ 30362 h 1623726"/>
                  <a:gd name="connsiteX1" fmla="*/ 915358 w 1006620"/>
                  <a:gd name="connsiteY1" fmla="*/ 940315 h 1623726"/>
                  <a:gd name="connsiteX2" fmla="*/ 936668 w 1006620"/>
                  <a:gd name="connsiteY2" fmla="*/ 1623726 h 1623726"/>
                  <a:gd name="connsiteX0" fmla="*/ 0 w 1006620"/>
                  <a:gd name="connsiteY0" fmla="*/ 0 h 1623726"/>
                  <a:gd name="connsiteX1" fmla="*/ 915358 w 1006620"/>
                  <a:gd name="connsiteY1" fmla="*/ 940315 h 1623726"/>
                  <a:gd name="connsiteX2" fmla="*/ 936668 w 1006620"/>
                  <a:gd name="connsiteY2" fmla="*/ 1623726 h 1623726"/>
                  <a:gd name="connsiteX3" fmla="*/ 187242 w 1006620"/>
                  <a:gd name="connsiteY3" fmla="*/ 1320050 h 1623726"/>
                  <a:gd name="connsiteX4" fmla="*/ 0 w 1006620"/>
                  <a:gd name="connsiteY4" fmla="*/ 0 h 1623726"/>
                  <a:gd name="connsiteX0" fmla="*/ 29875 w 1006620"/>
                  <a:gd name="connsiteY0" fmla="*/ 30362 h 1623726"/>
                  <a:gd name="connsiteX1" fmla="*/ 911458 w 1006620"/>
                  <a:gd name="connsiteY1" fmla="*/ 863473 h 1623726"/>
                  <a:gd name="connsiteX2" fmla="*/ 936668 w 1006620"/>
                  <a:gd name="connsiteY2" fmla="*/ 1623726 h 1623726"/>
                  <a:gd name="connsiteX0" fmla="*/ 0 w 1007617"/>
                  <a:gd name="connsiteY0" fmla="*/ 0 h 1623726"/>
                  <a:gd name="connsiteX1" fmla="*/ 915358 w 1007617"/>
                  <a:gd name="connsiteY1" fmla="*/ 940315 h 1623726"/>
                  <a:gd name="connsiteX2" fmla="*/ 936668 w 1007617"/>
                  <a:gd name="connsiteY2" fmla="*/ 1623726 h 1623726"/>
                  <a:gd name="connsiteX3" fmla="*/ 187242 w 1007617"/>
                  <a:gd name="connsiteY3" fmla="*/ 1320050 h 1623726"/>
                  <a:gd name="connsiteX4" fmla="*/ 0 w 1007617"/>
                  <a:gd name="connsiteY4" fmla="*/ 0 h 1623726"/>
                  <a:gd name="connsiteX0" fmla="*/ 29875 w 1007617"/>
                  <a:gd name="connsiteY0" fmla="*/ 30362 h 1623726"/>
                  <a:gd name="connsiteX1" fmla="*/ 911458 w 1007617"/>
                  <a:gd name="connsiteY1" fmla="*/ 863473 h 1623726"/>
                  <a:gd name="connsiteX2" fmla="*/ 936668 w 1007617"/>
                  <a:gd name="connsiteY2" fmla="*/ 1623726 h 1623726"/>
                  <a:gd name="connsiteX0" fmla="*/ 0 w 1019551"/>
                  <a:gd name="connsiteY0" fmla="*/ 0 h 1623726"/>
                  <a:gd name="connsiteX1" fmla="*/ 934681 w 1019551"/>
                  <a:gd name="connsiteY1" fmla="*/ 972098 h 1623726"/>
                  <a:gd name="connsiteX2" fmla="*/ 936668 w 1019551"/>
                  <a:gd name="connsiteY2" fmla="*/ 1623726 h 1623726"/>
                  <a:gd name="connsiteX3" fmla="*/ 187242 w 1019551"/>
                  <a:gd name="connsiteY3" fmla="*/ 1320050 h 1623726"/>
                  <a:gd name="connsiteX4" fmla="*/ 0 w 1019551"/>
                  <a:gd name="connsiteY4" fmla="*/ 0 h 1623726"/>
                  <a:gd name="connsiteX0" fmla="*/ 29875 w 1019551"/>
                  <a:gd name="connsiteY0" fmla="*/ 30362 h 1623726"/>
                  <a:gd name="connsiteX1" fmla="*/ 911458 w 1019551"/>
                  <a:gd name="connsiteY1" fmla="*/ 863473 h 1623726"/>
                  <a:gd name="connsiteX2" fmla="*/ 936668 w 1019551"/>
                  <a:gd name="connsiteY2" fmla="*/ 1623726 h 1623726"/>
                  <a:gd name="connsiteX0" fmla="*/ 0 w 971488"/>
                  <a:gd name="connsiteY0" fmla="*/ 0 h 1623726"/>
                  <a:gd name="connsiteX1" fmla="*/ 936668 w 971488"/>
                  <a:gd name="connsiteY1" fmla="*/ 1623726 h 1623726"/>
                  <a:gd name="connsiteX2" fmla="*/ 187242 w 971488"/>
                  <a:gd name="connsiteY2" fmla="*/ 1320050 h 1623726"/>
                  <a:gd name="connsiteX3" fmla="*/ 0 w 971488"/>
                  <a:gd name="connsiteY3" fmla="*/ 0 h 1623726"/>
                  <a:gd name="connsiteX0" fmla="*/ 29875 w 971488"/>
                  <a:gd name="connsiteY0" fmla="*/ 30362 h 1623726"/>
                  <a:gd name="connsiteX1" fmla="*/ 911458 w 971488"/>
                  <a:gd name="connsiteY1" fmla="*/ 863473 h 1623726"/>
                  <a:gd name="connsiteX2" fmla="*/ 936668 w 971488"/>
                  <a:gd name="connsiteY2" fmla="*/ 1623726 h 16237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971488" h="1623726" stroke="0" extrusionOk="0">
                    <a:moveTo>
                      <a:pt x="0" y="0"/>
                    </a:moveTo>
                    <a:cubicBezTo>
                      <a:pt x="124904" y="50613"/>
                      <a:pt x="905461" y="1403718"/>
                      <a:pt x="936668" y="1623726"/>
                    </a:cubicBezTo>
                    <a:lnTo>
                      <a:pt x="187242" y="1320050"/>
                    </a:lnTo>
                    <a:lnTo>
                      <a:pt x="0" y="0"/>
                    </a:lnTo>
                    <a:close/>
                  </a:path>
                  <a:path w="971488" h="1623726" fill="none">
                    <a:moveTo>
                      <a:pt x="29875" y="30362"/>
                    </a:moveTo>
                    <a:cubicBezTo>
                      <a:pt x="259991" y="117052"/>
                      <a:pt x="821267" y="577984"/>
                      <a:pt x="911458" y="863473"/>
                    </a:cubicBezTo>
                    <a:cubicBezTo>
                      <a:pt x="980227" y="1081153"/>
                      <a:pt x="991664" y="1399674"/>
                      <a:pt x="936668" y="1623726"/>
                    </a:cubicBezTo>
                  </a:path>
                </a:pathLst>
              </a:cu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Arc 17"/>
              <p:cNvSpPr/>
              <p:nvPr/>
            </p:nvSpPr>
            <p:spPr>
              <a:xfrm rot="9666278">
                <a:off x="5646716" y="2707926"/>
                <a:ext cx="1167403" cy="1801512"/>
              </a:xfrm>
              <a:custGeom>
                <a:avLst/>
                <a:gdLst>
                  <a:gd name="connsiteX0" fmla="*/ 1006908 w 1571625"/>
                  <a:gd name="connsiteY0" fmla="*/ 40787 h 2019300"/>
                  <a:gd name="connsiteX1" fmla="*/ 1513929 w 1571625"/>
                  <a:gd name="connsiteY1" fmla="*/ 629915 h 2019300"/>
                  <a:gd name="connsiteX2" fmla="*/ 1535239 w 1571625"/>
                  <a:gd name="connsiteY2" fmla="*/ 1313326 h 2019300"/>
                  <a:gd name="connsiteX3" fmla="*/ 785813 w 1571625"/>
                  <a:gd name="connsiteY3" fmla="*/ 1009650 h 2019300"/>
                  <a:gd name="connsiteX4" fmla="*/ 1006908 w 1571625"/>
                  <a:gd name="connsiteY4" fmla="*/ 40787 h 2019300"/>
                  <a:gd name="connsiteX0" fmla="*/ 1006908 w 1571625"/>
                  <a:gd name="connsiteY0" fmla="*/ 40787 h 2019300"/>
                  <a:gd name="connsiteX1" fmla="*/ 1513929 w 1571625"/>
                  <a:gd name="connsiteY1" fmla="*/ 629915 h 2019300"/>
                  <a:gd name="connsiteX2" fmla="*/ 1535239 w 1571625"/>
                  <a:gd name="connsiteY2" fmla="*/ 1313326 h 2019300"/>
                  <a:gd name="connsiteX0" fmla="*/ 378462 w 943179"/>
                  <a:gd name="connsiteY0" fmla="*/ 320825 h 1593364"/>
                  <a:gd name="connsiteX1" fmla="*/ 885483 w 943179"/>
                  <a:gd name="connsiteY1" fmla="*/ 909953 h 1593364"/>
                  <a:gd name="connsiteX2" fmla="*/ 906793 w 943179"/>
                  <a:gd name="connsiteY2" fmla="*/ 1593364 h 1593364"/>
                  <a:gd name="connsiteX3" fmla="*/ 157367 w 943179"/>
                  <a:gd name="connsiteY3" fmla="*/ 1289688 h 1593364"/>
                  <a:gd name="connsiteX4" fmla="*/ 378462 w 943179"/>
                  <a:gd name="connsiteY4" fmla="*/ 320825 h 1593364"/>
                  <a:gd name="connsiteX0" fmla="*/ 0 w 943179"/>
                  <a:gd name="connsiteY0" fmla="*/ 0 h 1593364"/>
                  <a:gd name="connsiteX1" fmla="*/ 885483 w 943179"/>
                  <a:gd name="connsiteY1" fmla="*/ 909953 h 1593364"/>
                  <a:gd name="connsiteX2" fmla="*/ 906793 w 943179"/>
                  <a:gd name="connsiteY2" fmla="*/ 1593364 h 1593364"/>
                  <a:gd name="connsiteX0" fmla="*/ 0 w 1006620"/>
                  <a:gd name="connsiteY0" fmla="*/ 0 h 1623726"/>
                  <a:gd name="connsiteX1" fmla="*/ 915358 w 1006620"/>
                  <a:gd name="connsiteY1" fmla="*/ 940315 h 1623726"/>
                  <a:gd name="connsiteX2" fmla="*/ 936668 w 1006620"/>
                  <a:gd name="connsiteY2" fmla="*/ 1623726 h 1623726"/>
                  <a:gd name="connsiteX3" fmla="*/ 187242 w 1006620"/>
                  <a:gd name="connsiteY3" fmla="*/ 1320050 h 1623726"/>
                  <a:gd name="connsiteX4" fmla="*/ 0 w 1006620"/>
                  <a:gd name="connsiteY4" fmla="*/ 0 h 1623726"/>
                  <a:gd name="connsiteX0" fmla="*/ 29875 w 1006620"/>
                  <a:gd name="connsiteY0" fmla="*/ 30362 h 1623726"/>
                  <a:gd name="connsiteX1" fmla="*/ 915358 w 1006620"/>
                  <a:gd name="connsiteY1" fmla="*/ 940315 h 1623726"/>
                  <a:gd name="connsiteX2" fmla="*/ 936668 w 1006620"/>
                  <a:gd name="connsiteY2" fmla="*/ 1623726 h 1623726"/>
                  <a:gd name="connsiteX0" fmla="*/ 0 w 1006620"/>
                  <a:gd name="connsiteY0" fmla="*/ 0 h 1623726"/>
                  <a:gd name="connsiteX1" fmla="*/ 915358 w 1006620"/>
                  <a:gd name="connsiteY1" fmla="*/ 940315 h 1623726"/>
                  <a:gd name="connsiteX2" fmla="*/ 936668 w 1006620"/>
                  <a:gd name="connsiteY2" fmla="*/ 1623726 h 1623726"/>
                  <a:gd name="connsiteX3" fmla="*/ 187242 w 1006620"/>
                  <a:gd name="connsiteY3" fmla="*/ 1320050 h 1623726"/>
                  <a:gd name="connsiteX4" fmla="*/ 0 w 1006620"/>
                  <a:gd name="connsiteY4" fmla="*/ 0 h 1623726"/>
                  <a:gd name="connsiteX0" fmla="*/ 29875 w 1006620"/>
                  <a:gd name="connsiteY0" fmla="*/ 30362 h 1623726"/>
                  <a:gd name="connsiteX1" fmla="*/ 911458 w 1006620"/>
                  <a:gd name="connsiteY1" fmla="*/ 863473 h 1623726"/>
                  <a:gd name="connsiteX2" fmla="*/ 936668 w 1006620"/>
                  <a:gd name="connsiteY2" fmla="*/ 1623726 h 1623726"/>
                  <a:gd name="connsiteX0" fmla="*/ 0 w 1007617"/>
                  <a:gd name="connsiteY0" fmla="*/ 0 h 1623726"/>
                  <a:gd name="connsiteX1" fmla="*/ 915358 w 1007617"/>
                  <a:gd name="connsiteY1" fmla="*/ 940315 h 1623726"/>
                  <a:gd name="connsiteX2" fmla="*/ 936668 w 1007617"/>
                  <a:gd name="connsiteY2" fmla="*/ 1623726 h 1623726"/>
                  <a:gd name="connsiteX3" fmla="*/ 187242 w 1007617"/>
                  <a:gd name="connsiteY3" fmla="*/ 1320050 h 1623726"/>
                  <a:gd name="connsiteX4" fmla="*/ 0 w 1007617"/>
                  <a:gd name="connsiteY4" fmla="*/ 0 h 1623726"/>
                  <a:gd name="connsiteX0" fmla="*/ 29875 w 1007617"/>
                  <a:gd name="connsiteY0" fmla="*/ 30362 h 1623726"/>
                  <a:gd name="connsiteX1" fmla="*/ 911458 w 1007617"/>
                  <a:gd name="connsiteY1" fmla="*/ 863473 h 1623726"/>
                  <a:gd name="connsiteX2" fmla="*/ 936668 w 1007617"/>
                  <a:gd name="connsiteY2" fmla="*/ 1623726 h 1623726"/>
                  <a:gd name="connsiteX0" fmla="*/ 0 w 1019551"/>
                  <a:gd name="connsiteY0" fmla="*/ 0 h 1623726"/>
                  <a:gd name="connsiteX1" fmla="*/ 934681 w 1019551"/>
                  <a:gd name="connsiteY1" fmla="*/ 972098 h 1623726"/>
                  <a:gd name="connsiteX2" fmla="*/ 936668 w 1019551"/>
                  <a:gd name="connsiteY2" fmla="*/ 1623726 h 1623726"/>
                  <a:gd name="connsiteX3" fmla="*/ 187242 w 1019551"/>
                  <a:gd name="connsiteY3" fmla="*/ 1320050 h 1623726"/>
                  <a:gd name="connsiteX4" fmla="*/ 0 w 1019551"/>
                  <a:gd name="connsiteY4" fmla="*/ 0 h 1623726"/>
                  <a:gd name="connsiteX0" fmla="*/ 29875 w 1019551"/>
                  <a:gd name="connsiteY0" fmla="*/ 30362 h 1623726"/>
                  <a:gd name="connsiteX1" fmla="*/ 911458 w 1019551"/>
                  <a:gd name="connsiteY1" fmla="*/ 863473 h 1623726"/>
                  <a:gd name="connsiteX2" fmla="*/ 936668 w 1019551"/>
                  <a:gd name="connsiteY2" fmla="*/ 1623726 h 1623726"/>
                  <a:gd name="connsiteX0" fmla="*/ 0 w 971488"/>
                  <a:gd name="connsiteY0" fmla="*/ 0 h 1623726"/>
                  <a:gd name="connsiteX1" fmla="*/ 936668 w 971488"/>
                  <a:gd name="connsiteY1" fmla="*/ 1623726 h 1623726"/>
                  <a:gd name="connsiteX2" fmla="*/ 187242 w 971488"/>
                  <a:gd name="connsiteY2" fmla="*/ 1320050 h 1623726"/>
                  <a:gd name="connsiteX3" fmla="*/ 0 w 971488"/>
                  <a:gd name="connsiteY3" fmla="*/ 0 h 1623726"/>
                  <a:gd name="connsiteX0" fmla="*/ 29875 w 971488"/>
                  <a:gd name="connsiteY0" fmla="*/ 30362 h 1623726"/>
                  <a:gd name="connsiteX1" fmla="*/ 911458 w 971488"/>
                  <a:gd name="connsiteY1" fmla="*/ 863473 h 1623726"/>
                  <a:gd name="connsiteX2" fmla="*/ 936668 w 971488"/>
                  <a:gd name="connsiteY2" fmla="*/ 1623726 h 1623726"/>
                  <a:gd name="connsiteX0" fmla="*/ 0 w 1015713"/>
                  <a:gd name="connsiteY0" fmla="*/ 0 h 1729629"/>
                  <a:gd name="connsiteX1" fmla="*/ 936668 w 1015713"/>
                  <a:gd name="connsiteY1" fmla="*/ 1623726 h 1729629"/>
                  <a:gd name="connsiteX2" fmla="*/ 187242 w 1015713"/>
                  <a:gd name="connsiteY2" fmla="*/ 1320050 h 1729629"/>
                  <a:gd name="connsiteX3" fmla="*/ 0 w 1015713"/>
                  <a:gd name="connsiteY3" fmla="*/ 0 h 1729629"/>
                  <a:gd name="connsiteX0" fmla="*/ 29875 w 1015713"/>
                  <a:gd name="connsiteY0" fmla="*/ 30362 h 1729629"/>
                  <a:gd name="connsiteX1" fmla="*/ 911458 w 1015713"/>
                  <a:gd name="connsiteY1" fmla="*/ 863473 h 1729629"/>
                  <a:gd name="connsiteX2" fmla="*/ 996061 w 1015713"/>
                  <a:gd name="connsiteY2" fmla="*/ 1729629 h 1729629"/>
                  <a:gd name="connsiteX0" fmla="*/ 118577 w 1134290"/>
                  <a:gd name="connsiteY0" fmla="*/ 50653 h 1780282"/>
                  <a:gd name="connsiteX1" fmla="*/ 1055245 w 1134290"/>
                  <a:gd name="connsiteY1" fmla="*/ 1674379 h 1780282"/>
                  <a:gd name="connsiteX2" fmla="*/ 305819 w 1134290"/>
                  <a:gd name="connsiteY2" fmla="*/ 1370703 h 1780282"/>
                  <a:gd name="connsiteX3" fmla="*/ 118577 w 1134290"/>
                  <a:gd name="connsiteY3" fmla="*/ 50653 h 1780282"/>
                  <a:gd name="connsiteX0" fmla="*/ 0 w 1134290"/>
                  <a:gd name="connsiteY0" fmla="*/ 0 h 1780282"/>
                  <a:gd name="connsiteX1" fmla="*/ 1030035 w 1134290"/>
                  <a:gd name="connsiteY1" fmla="*/ 914126 h 1780282"/>
                  <a:gd name="connsiteX2" fmla="*/ 1114638 w 1134290"/>
                  <a:gd name="connsiteY2" fmla="*/ 1780282 h 1780282"/>
                  <a:gd name="connsiteX0" fmla="*/ 0 w 1152188"/>
                  <a:gd name="connsiteY0" fmla="*/ 0 h 1801512"/>
                  <a:gd name="connsiteX1" fmla="*/ 1073143 w 1152188"/>
                  <a:gd name="connsiteY1" fmla="*/ 1695609 h 1801512"/>
                  <a:gd name="connsiteX2" fmla="*/ 323717 w 1152188"/>
                  <a:gd name="connsiteY2" fmla="*/ 1391933 h 1801512"/>
                  <a:gd name="connsiteX3" fmla="*/ 0 w 1152188"/>
                  <a:gd name="connsiteY3" fmla="*/ 0 h 1801512"/>
                  <a:gd name="connsiteX0" fmla="*/ 17898 w 1152188"/>
                  <a:gd name="connsiteY0" fmla="*/ 21230 h 1801512"/>
                  <a:gd name="connsiteX1" fmla="*/ 1047933 w 1152188"/>
                  <a:gd name="connsiteY1" fmla="*/ 935356 h 1801512"/>
                  <a:gd name="connsiteX2" fmla="*/ 1132536 w 1152188"/>
                  <a:gd name="connsiteY2" fmla="*/ 1801512 h 1801512"/>
                  <a:gd name="connsiteX0" fmla="*/ 0 w 1147660"/>
                  <a:gd name="connsiteY0" fmla="*/ 0 h 1801512"/>
                  <a:gd name="connsiteX1" fmla="*/ 1073143 w 1147660"/>
                  <a:gd name="connsiteY1" fmla="*/ 1695609 h 1801512"/>
                  <a:gd name="connsiteX2" fmla="*/ 323717 w 1147660"/>
                  <a:gd name="connsiteY2" fmla="*/ 1391933 h 1801512"/>
                  <a:gd name="connsiteX3" fmla="*/ 0 w 1147660"/>
                  <a:gd name="connsiteY3" fmla="*/ 0 h 1801512"/>
                  <a:gd name="connsiteX0" fmla="*/ 17898 w 1147660"/>
                  <a:gd name="connsiteY0" fmla="*/ 21230 h 1801512"/>
                  <a:gd name="connsiteX1" fmla="*/ 1011192 w 1147660"/>
                  <a:gd name="connsiteY1" fmla="*/ 822105 h 1801512"/>
                  <a:gd name="connsiteX2" fmla="*/ 1132536 w 1147660"/>
                  <a:gd name="connsiteY2" fmla="*/ 1801512 h 1801512"/>
                  <a:gd name="connsiteX0" fmla="*/ 0 w 1169362"/>
                  <a:gd name="connsiteY0" fmla="*/ 0 h 1801512"/>
                  <a:gd name="connsiteX1" fmla="*/ 1073143 w 1169362"/>
                  <a:gd name="connsiteY1" fmla="*/ 1695609 h 1801512"/>
                  <a:gd name="connsiteX2" fmla="*/ 323717 w 1169362"/>
                  <a:gd name="connsiteY2" fmla="*/ 1391933 h 1801512"/>
                  <a:gd name="connsiteX3" fmla="*/ 0 w 1169362"/>
                  <a:gd name="connsiteY3" fmla="*/ 0 h 1801512"/>
                  <a:gd name="connsiteX0" fmla="*/ 17898 w 1169362"/>
                  <a:gd name="connsiteY0" fmla="*/ 21230 h 1801512"/>
                  <a:gd name="connsiteX1" fmla="*/ 1011192 w 1169362"/>
                  <a:gd name="connsiteY1" fmla="*/ 822105 h 1801512"/>
                  <a:gd name="connsiteX2" fmla="*/ 1132536 w 1169362"/>
                  <a:gd name="connsiteY2" fmla="*/ 1801512 h 1801512"/>
                  <a:gd name="connsiteX0" fmla="*/ 0 w 1171230"/>
                  <a:gd name="connsiteY0" fmla="*/ 0 h 1801512"/>
                  <a:gd name="connsiteX1" fmla="*/ 1073143 w 1171230"/>
                  <a:gd name="connsiteY1" fmla="*/ 1695609 h 1801512"/>
                  <a:gd name="connsiteX2" fmla="*/ 323717 w 1171230"/>
                  <a:gd name="connsiteY2" fmla="*/ 1391933 h 1801512"/>
                  <a:gd name="connsiteX3" fmla="*/ 0 w 1171230"/>
                  <a:gd name="connsiteY3" fmla="*/ 0 h 1801512"/>
                  <a:gd name="connsiteX0" fmla="*/ 17898 w 1171230"/>
                  <a:gd name="connsiteY0" fmla="*/ 21230 h 1801512"/>
                  <a:gd name="connsiteX1" fmla="*/ 1011192 w 1171230"/>
                  <a:gd name="connsiteY1" fmla="*/ 822105 h 1801512"/>
                  <a:gd name="connsiteX2" fmla="*/ 1132536 w 1171230"/>
                  <a:gd name="connsiteY2" fmla="*/ 1801512 h 1801512"/>
                  <a:gd name="connsiteX0" fmla="*/ 0 w 1171230"/>
                  <a:gd name="connsiteY0" fmla="*/ 0 h 1801512"/>
                  <a:gd name="connsiteX1" fmla="*/ 1073143 w 1171230"/>
                  <a:gd name="connsiteY1" fmla="*/ 1695609 h 1801512"/>
                  <a:gd name="connsiteX2" fmla="*/ 323717 w 1171230"/>
                  <a:gd name="connsiteY2" fmla="*/ 1391933 h 1801512"/>
                  <a:gd name="connsiteX3" fmla="*/ 0 w 1171230"/>
                  <a:gd name="connsiteY3" fmla="*/ 0 h 1801512"/>
                  <a:gd name="connsiteX0" fmla="*/ 17898 w 1171230"/>
                  <a:gd name="connsiteY0" fmla="*/ 21230 h 1801512"/>
                  <a:gd name="connsiteX1" fmla="*/ 1011192 w 1171230"/>
                  <a:gd name="connsiteY1" fmla="*/ 822105 h 1801512"/>
                  <a:gd name="connsiteX2" fmla="*/ 1132536 w 1171230"/>
                  <a:gd name="connsiteY2" fmla="*/ 1801512 h 1801512"/>
                  <a:gd name="connsiteX0" fmla="*/ 0 w 1171230"/>
                  <a:gd name="connsiteY0" fmla="*/ 0 h 1801512"/>
                  <a:gd name="connsiteX1" fmla="*/ 1073143 w 1171230"/>
                  <a:gd name="connsiteY1" fmla="*/ 1695609 h 1801512"/>
                  <a:gd name="connsiteX2" fmla="*/ 323717 w 1171230"/>
                  <a:gd name="connsiteY2" fmla="*/ 1391933 h 1801512"/>
                  <a:gd name="connsiteX3" fmla="*/ 0 w 1171230"/>
                  <a:gd name="connsiteY3" fmla="*/ 0 h 1801512"/>
                  <a:gd name="connsiteX0" fmla="*/ 17898 w 1171230"/>
                  <a:gd name="connsiteY0" fmla="*/ 21230 h 1801512"/>
                  <a:gd name="connsiteX1" fmla="*/ 1011192 w 1171230"/>
                  <a:gd name="connsiteY1" fmla="*/ 822105 h 1801512"/>
                  <a:gd name="connsiteX2" fmla="*/ 1132536 w 1171230"/>
                  <a:gd name="connsiteY2" fmla="*/ 1801512 h 1801512"/>
                  <a:gd name="connsiteX0" fmla="*/ 0 w 1167667"/>
                  <a:gd name="connsiteY0" fmla="*/ 0 h 1801512"/>
                  <a:gd name="connsiteX1" fmla="*/ 1073143 w 1167667"/>
                  <a:gd name="connsiteY1" fmla="*/ 1695609 h 1801512"/>
                  <a:gd name="connsiteX2" fmla="*/ 323717 w 1167667"/>
                  <a:gd name="connsiteY2" fmla="*/ 1391933 h 1801512"/>
                  <a:gd name="connsiteX3" fmla="*/ 0 w 1167667"/>
                  <a:gd name="connsiteY3" fmla="*/ 0 h 1801512"/>
                  <a:gd name="connsiteX0" fmla="*/ 17898 w 1167667"/>
                  <a:gd name="connsiteY0" fmla="*/ 21230 h 1801512"/>
                  <a:gd name="connsiteX1" fmla="*/ 1011192 w 1167667"/>
                  <a:gd name="connsiteY1" fmla="*/ 822105 h 1801512"/>
                  <a:gd name="connsiteX2" fmla="*/ 1132536 w 1167667"/>
                  <a:gd name="connsiteY2" fmla="*/ 1801512 h 1801512"/>
                  <a:gd name="connsiteX0" fmla="*/ 0 w 1168626"/>
                  <a:gd name="connsiteY0" fmla="*/ 0 h 1801512"/>
                  <a:gd name="connsiteX1" fmla="*/ 1073143 w 1168626"/>
                  <a:gd name="connsiteY1" fmla="*/ 1695609 h 1801512"/>
                  <a:gd name="connsiteX2" fmla="*/ 323717 w 1168626"/>
                  <a:gd name="connsiteY2" fmla="*/ 1391933 h 1801512"/>
                  <a:gd name="connsiteX3" fmla="*/ 0 w 1168626"/>
                  <a:gd name="connsiteY3" fmla="*/ 0 h 1801512"/>
                  <a:gd name="connsiteX0" fmla="*/ 17898 w 1168626"/>
                  <a:gd name="connsiteY0" fmla="*/ 21230 h 1801512"/>
                  <a:gd name="connsiteX1" fmla="*/ 1011192 w 1168626"/>
                  <a:gd name="connsiteY1" fmla="*/ 822105 h 1801512"/>
                  <a:gd name="connsiteX2" fmla="*/ 1132536 w 1168626"/>
                  <a:gd name="connsiteY2" fmla="*/ 1801512 h 1801512"/>
                  <a:gd name="connsiteX0" fmla="*/ 0 w 1167403"/>
                  <a:gd name="connsiteY0" fmla="*/ 0 h 1801512"/>
                  <a:gd name="connsiteX1" fmla="*/ 1073143 w 1167403"/>
                  <a:gd name="connsiteY1" fmla="*/ 1695609 h 1801512"/>
                  <a:gd name="connsiteX2" fmla="*/ 323717 w 1167403"/>
                  <a:gd name="connsiteY2" fmla="*/ 1391933 h 1801512"/>
                  <a:gd name="connsiteX3" fmla="*/ 0 w 1167403"/>
                  <a:gd name="connsiteY3" fmla="*/ 0 h 1801512"/>
                  <a:gd name="connsiteX0" fmla="*/ 17898 w 1167403"/>
                  <a:gd name="connsiteY0" fmla="*/ 21230 h 1801512"/>
                  <a:gd name="connsiteX1" fmla="*/ 1002180 w 1167403"/>
                  <a:gd name="connsiteY1" fmla="*/ 819020 h 1801512"/>
                  <a:gd name="connsiteX2" fmla="*/ 1132536 w 1167403"/>
                  <a:gd name="connsiteY2" fmla="*/ 1801512 h 1801512"/>
                  <a:gd name="connsiteX0" fmla="*/ 0 w 1167403"/>
                  <a:gd name="connsiteY0" fmla="*/ 0 h 1801512"/>
                  <a:gd name="connsiteX1" fmla="*/ 1073143 w 1167403"/>
                  <a:gd name="connsiteY1" fmla="*/ 1695609 h 1801512"/>
                  <a:gd name="connsiteX2" fmla="*/ 323717 w 1167403"/>
                  <a:gd name="connsiteY2" fmla="*/ 1391933 h 1801512"/>
                  <a:gd name="connsiteX3" fmla="*/ 0 w 1167403"/>
                  <a:gd name="connsiteY3" fmla="*/ 0 h 1801512"/>
                  <a:gd name="connsiteX0" fmla="*/ 17898 w 1167403"/>
                  <a:gd name="connsiteY0" fmla="*/ 21230 h 1801512"/>
                  <a:gd name="connsiteX1" fmla="*/ 1002180 w 1167403"/>
                  <a:gd name="connsiteY1" fmla="*/ 819020 h 1801512"/>
                  <a:gd name="connsiteX2" fmla="*/ 1132536 w 1167403"/>
                  <a:gd name="connsiteY2" fmla="*/ 1801512 h 1801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67403" h="1801512" stroke="0" extrusionOk="0">
                    <a:moveTo>
                      <a:pt x="0" y="0"/>
                    </a:moveTo>
                    <a:cubicBezTo>
                      <a:pt x="124904" y="50613"/>
                      <a:pt x="1041936" y="1475601"/>
                      <a:pt x="1073143" y="1695609"/>
                    </a:cubicBezTo>
                    <a:lnTo>
                      <a:pt x="323717" y="1391933"/>
                    </a:lnTo>
                    <a:lnTo>
                      <a:pt x="0" y="0"/>
                    </a:lnTo>
                    <a:close/>
                  </a:path>
                  <a:path w="1167403" h="1801512" fill="none">
                    <a:moveTo>
                      <a:pt x="17898" y="21230"/>
                    </a:moveTo>
                    <a:cubicBezTo>
                      <a:pt x="248014" y="107920"/>
                      <a:pt x="883410" y="528782"/>
                      <a:pt x="1002180" y="819020"/>
                    </a:cubicBezTo>
                    <a:cubicBezTo>
                      <a:pt x="1065265" y="994483"/>
                      <a:pt x="1241724" y="1580907"/>
                      <a:pt x="1132536" y="1801512"/>
                    </a:cubicBezTo>
                  </a:path>
                </a:pathLst>
              </a:custGeom>
              <a:ln w="158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21" name="Straight Arrow Connector 20"/>
              <p:cNvCxnSpPr/>
              <p:nvPr/>
            </p:nvCxnSpPr>
            <p:spPr>
              <a:xfrm flipV="1">
                <a:off x="6384043" y="4056511"/>
                <a:ext cx="201147" cy="952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>
                <a:off x="6045682" y="4071032"/>
                <a:ext cx="204788" cy="3475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6589969" y="4287331"/>
                <a:ext cx="0" cy="82873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Box 23"/>
                  <p:cNvSpPr txBox="1"/>
                  <p:nvPr/>
                </p:nvSpPr>
                <p:spPr>
                  <a:xfrm>
                    <a:off x="6767150" y="3196330"/>
                    <a:ext cx="53809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9" name="TextBox 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67150" y="3196330"/>
                    <a:ext cx="538096" cy="276999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 l="-10227" t="-2174" b="-3260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TextBox 24"/>
                  <p:cNvSpPr txBox="1"/>
                  <p:nvPr/>
                </p:nvSpPr>
                <p:spPr>
                  <a:xfrm>
                    <a:off x="7512037" y="4148831"/>
                    <a:ext cx="17254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0" name="TextBox 5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12037" y="4148831"/>
                    <a:ext cx="172547" cy="276999"/>
                  </a:xfrm>
                  <a:prstGeom prst="rect">
                    <a:avLst/>
                  </a:prstGeom>
                  <a:blipFill>
                    <a:blip r:embed="rId30"/>
                    <a:stretch>
                      <a:fillRect l="-50000" t="-4444" r="-42857" b="-3555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6629656" y="3930826"/>
                    <a:ext cx="575606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&lt;0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61" name="TextBox 6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29656" y="3930826"/>
                    <a:ext cx="575606" cy="215444"/>
                  </a:xfrm>
                  <a:prstGeom prst="rect">
                    <a:avLst/>
                  </a:prstGeom>
                  <a:blipFill>
                    <a:blip r:embed="rId31"/>
                    <a:stretch>
                      <a:fillRect l="-6316" r="-5263" b="-14286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208844" y="4296855"/>
                    <a:ext cx="181140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63" name="TextBox 6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08844" y="4296855"/>
                    <a:ext cx="181140" cy="276999"/>
                  </a:xfrm>
                  <a:prstGeom prst="rect">
                    <a:avLst/>
                  </a:prstGeom>
                  <a:blipFill>
                    <a:blip r:embed="rId32"/>
                    <a:stretch>
                      <a:fillRect l="-30000" r="-30000" b="-6667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TextBox 27"/>
                  <p:cNvSpPr txBox="1"/>
                  <p:nvPr/>
                </p:nvSpPr>
                <p:spPr>
                  <a:xfrm>
                    <a:off x="6438618" y="4314831"/>
                    <a:ext cx="44422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28" name="TextBox 2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38618" y="4314831"/>
                    <a:ext cx="444224" cy="276999"/>
                  </a:xfrm>
                  <a:prstGeom prst="rect">
                    <a:avLst/>
                  </a:prstGeom>
                  <a:blipFill>
                    <a:blip r:embed="rId33"/>
                    <a:stretch>
                      <a:fillRect l="-13889" r="-2778" b="-1087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TextBox 28"/>
                  <p:cNvSpPr txBox="1"/>
                  <p:nvPr/>
                </p:nvSpPr>
                <p:spPr>
                  <a:xfrm>
                    <a:off x="5336503" y="3964166"/>
                    <a:ext cx="575606" cy="215444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&gt;0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65" name="TextBox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6503" y="3964166"/>
                    <a:ext cx="575606" cy="215444"/>
                  </a:xfrm>
                  <a:prstGeom prst="rect">
                    <a:avLst/>
                  </a:prstGeom>
                  <a:blipFill>
                    <a:blip r:embed="rId34"/>
                    <a:stretch>
                      <a:fillRect l="-6316" r="-5263" b="-1111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0" name="TextBox 29"/>
            <p:cNvSpPr txBox="1"/>
            <p:nvPr/>
          </p:nvSpPr>
          <p:spPr>
            <a:xfrm>
              <a:off x="6260370" y="554753"/>
              <a:ext cx="1991624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Fermi sphere </a:t>
              </a:r>
            </a:p>
            <a:p>
              <a:pPr algn="ctr"/>
              <a:r>
                <a:rPr lang="en-US" dirty="0" smtClean="0"/>
                <a:t>+ 2 electrons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5603618" y="710624"/>
              <a:ext cx="0" cy="430676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5711558" y="3797393"/>
                  <a:ext cx="2971370" cy="10002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US" dirty="0" smtClean="0"/>
                    <a:t>For E</a:t>
                  </a:r>
                  <a:r>
                    <a:rPr lang="en-US" baseline="-25000" dirty="0" smtClean="0"/>
                    <a:t>B</a:t>
                  </a:r>
                  <a:r>
                    <a:rPr lang="en-US" dirty="0" smtClean="0"/>
                    <a:t>=0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</m:oMath>
                  </a14:m>
                  <a:r>
                    <a:rPr lang="en-US" dirty="0" smtClean="0"/>
                    <a:t>Integral(E</a:t>
                  </a:r>
                  <a:r>
                    <a:rPr lang="en-US" baseline="-25000" dirty="0" smtClean="0"/>
                    <a:t>B</a:t>
                  </a:r>
                  <a:r>
                    <a:rPr lang="en-US" dirty="0" smtClean="0"/>
                    <a:t>)</a:t>
                  </a:r>
                  <a:r>
                    <a:rPr lang="en-US" dirty="0" smtClean="0">
                      <a:sym typeface="Wingdings 3" panose="05040102010807070707" pitchFamily="18" charset="2"/>
                    </a:rPr>
                    <a:t> </a:t>
                  </a:r>
                  <a:r>
                    <a:rPr lang="en-US" dirty="0" smtClean="0">
                      <a:sym typeface="Symbol" panose="05050102010706020507" pitchFamily="18" charset="2"/>
                    </a:rPr>
                    <a:t></a:t>
                  </a:r>
                  <a:endParaRPr lang="en-US" dirty="0" smtClean="0"/>
                </a:p>
                <a:p>
                  <a:r>
                    <a:rPr lang="en-US" dirty="0" smtClean="0"/>
                    <a:t>For any V, can get 1 with E</a:t>
                  </a:r>
                  <a:r>
                    <a:rPr lang="en-US" b="1" baseline="-25000" dirty="0" smtClean="0"/>
                    <a:t>B</a:t>
                  </a:r>
                  <a:r>
                    <a:rPr lang="en-US" dirty="0" smtClean="0"/>
                    <a:t>&lt;0 so always superconductivity </a:t>
                  </a:r>
                  <a:endParaRPr lang="en-US" dirty="0"/>
                </a:p>
              </p:txBody>
            </p:sp>
          </mc:Choice>
          <mc:Fallback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1558" y="3797393"/>
                  <a:ext cx="2971370" cy="1000274"/>
                </a:xfrm>
                <a:prstGeom prst="rect">
                  <a:avLst/>
                </a:prstGeom>
                <a:blipFill>
                  <a:blip r:embed="rId35"/>
                  <a:stretch>
                    <a:fillRect l="-1848" t="-4878" r="-1848" b="-914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5928369" y="1474470"/>
                  <a:ext cx="45070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b="0" dirty="0" smtClean="0">
                      <a:sym typeface="Symbol" panose="05050102010706020507" pitchFamily="18" charset="2"/>
                    </a:rPr>
                    <a:t>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8369" y="1474470"/>
                  <a:ext cx="450701" cy="276999"/>
                </a:xfrm>
                <a:prstGeom prst="rect">
                  <a:avLst/>
                </a:prstGeom>
                <a:blipFill>
                  <a:blip r:embed="rId36"/>
                  <a:stretch>
                    <a:fillRect l="-31081" t="-33333" r="-1351" b="-4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5736550" y="581660"/>
            <a:ext cx="3284542" cy="4108489"/>
            <a:chOff x="8883694" y="658550"/>
            <a:chExt cx="3284542" cy="4108489"/>
          </a:xfrm>
        </p:grpSpPr>
        <p:grpSp>
          <p:nvGrpSpPr>
            <p:cNvPr id="7" name="Group 6"/>
            <p:cNvGrpSpPr/>
            <p:nvPr/>
          </p:nvGrpSpPr>
          <p:grpSpPr>
            <a:xfrm>
              <a:off x="9150931" y="1705890"/>
              <a:ext cx="2524059" cy="1566863"/>
              <a:chOff x="9376031" y="2734755"/>
              <a:chExt cx="2524059" cy="1566863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9385556" y="2825107"/>
                <a:ext cx="0" cy="1476511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9376031" y="4301618"/>
                <a:ext cx="222885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Freeform 9"/>
              <p:cNvSpPr/>
              <p:nvPr/>
            </p:nvSpPr>
            <p:spPr>
              <a:xfrm>
                <a:off x="9385556" y="3741001"/>
                <a:ext cx="1790700" cy="555854"/>
              </a:xfrm>
              <a:custGeom>
                <a:avLst/>
                <a:gdLst>
                  <a:gd name="connsiteX0" fmla="*/ 0 w 1790700"/>
                  <a:gd name="connsiteY0" fmla="*/ 555854 h 555854"/>
                  <a:gd name="connsiteX1" fmla="*/ 128588 w 1790700"/>
                  <a:gd name="connsiteY1" fmla="*/ 389167 h 555854"/>
                  <a:gd name="connsiteX2" fmla="*/ 261938 w 1790700"/>
                  <a:gd name="connsiteY2" fmla="*/ 212954 h 555854"/>
                  <a:gd name="connsiteX3" fmla="*/ 376238 w 1790700"/>
                  <a:gd name="connsiteY3" fmla="*/ 93892 h 555854"/>
                  <a:gd name="connsiteX4" fmla="*/ 500063 w 1790700"/>
                  <a:gd name="connsiteY4" fmla="*/ 12929 h 555854"/>
                  <a:gd name="connsiteX5" fmla="*/ 671513 w 1790700"/>
                  <a:gd name="connsiteY5" fmla="*/ 3404 h 555854"/>
                  <a:gd name="connsiteX6" fmla="*/ 776288 w 1790700"/>
                  <a:gd name="connsiteY6" fmla="*/ 46267 h 555854"/>
                  <a:gd name="connsiteX7" fmla="*/ 976313 w 1790700"/>
                  <a:gd name="connsiteY7" fmla="*/ 189142 h 555854"/>
                  <a:gd name="connsiteX8" fmla="*/ 1309688 w 1790700"/>
                  <a:gd name="connsiteY8" fmla="*/ 384404 h 555854"/>
                  <a:gd name="connsiteX9" fmla="*/ 1595438 w 1790700"/>
                  <a:gd name="connsiteY9" fmla="*/ 503467 h 555854"/>
                  <a:gd name="connsiteX10" fmla="*/ 1790700 w 1790700"/>
                  <a:gd name="connsiteY10" fmla="*/ 551092 h 555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790700" h="555854">
                    <a:moveTo>
                      <a:pt x="0" y="555854"/>
                    </a:moveTo>
                    <a:lnTo>
                      <a:pt x="128588" y="389167"/>
                    </a:lnTo>
                    <a:cubicBezTo>
                      <a:pt x="172244" y="332017"/>
                      <a:pt x="220663" y="262166"/>
                      <a:pt x="261938" y="212954"/>
                    </a:cubicBezTo>
                    <a:cubicBezTo>
                      <a:pt x="303213" y="163742"/>
                      <a:pt x="336551" y="127229"/>
                      <a:pt x="376238" y="93892"/>
                    </a:cubicBezTo>
                    <a:cubicBezTo>
                      <a:pt x="415925" y="60555"/>
                      <a:pt x="450851" y="28010"/>
                      <a:pt x="500063" y="12929"/>
                    </a:cubicBezTo>
                    <a:cubicBezTo>
                      <a:pt x="549275" y="-2152"/>
                      <a:pt x="625476" y="-2152"/>
                      <a:pt x="671513" y="3404"/>
                    </a:cubicBezTo>
                    <a:cubicBezTo>
                      <a:pt x="717551" y="8960"/>
                      <a:pt x="725488" y="15311"/>
                      <a:pt x="776288" y="46267"/>
                    </a:cubicBezTo>
                    <a:cubicBezTo>
                      <a:pt x="827088" y="77223"/>
                      <a:pt x="887413" y="132786"/>
                      <a:pt x="976313" y="189142"/>
                    </a:cubicBezTo>
                    <a:cubicBezTo>
                      <a:pt x="1065213" y="245498"/>
                      <a:pt x="1206501" y="332017"/>
                      <a:pt x="1309688" y="384404"/>
                    </a:cubicBezTo>
                    <a:cubicBezTo>
                      <a:pt x="1412875" y="436791"/>
                      <a:pt x="1515269" y="475686"/>
                      <a:pt x="1595438" y="503467"/>
                    </a:cubicBezTo>
                    <a:cubicBezTo>
                      <a:pt x="1675607" y="531248"/>
                      <a:pt x="1733153" y="541170"/>
                      <a:pt x="1790700" y="551092"/>
                    </a:cubicBezTo>
                  </a:path>
                </a:pathLst>
              </a:cu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>
                <a:off x="9385556" y="3220530"/>
                <a:ext cx="1952625" cy="1023938"/>
              </a:xfrm>
              <a:custGeom>
                <a:avLst/>
                <a:gdLst>
                  <a:gd name="connsiteX0" fmla="*/ 0 w 1952625"/>
                  <a:gd name="connsiteY0" fmla="*/ 1023938 h 1023938"/>
                  <a:gd name="connsiteX1" fmla="*/ 219075 w 1952625"/>
                  <a:gd name="connsiteY1" fmla="*/ 723900 h 1023938"/>
                  <a:gd name="connsiteX2" fmla="*/ 595313 w 1952625"/>
                  <a:gd name="connsiteY2" fmla="*/ 390525 h 1023938"/>
                  <a:gd name="connsiteX3" fmla="*/ 933450 w 1952625"/>
                  <a:gd name="connsiteY3" fmla="*/ 185738 h 1023938"/>
                  <a:gd name="connsiteX4" fmla="*/ 1300163 w 1952625"/>
                  <a:gd name="connsiteY4" fmla="*/ 76200 h 1023938"/>
                  <a:gd name="connsiteX5" fmla="*/ 1762125 w 1952625"/>
                  <a:gd name="connsiteY5" fmla="*/ 19050 h 1023938"/>
                  <a:gd name="connsiteX6" fmla="*/ 1952625 w 1952625"/>
                  <a:gd name="connsiteY6" fmla="*/ 0 h 10239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52625" h="1023938">
                    <a:moveTo>
                      <a:pt x="0" y="1023938"/>
                    </a:moveTo>
                    <a:cubicBezTo>
                      <a:pt x="59928" y="926703"/>
                      <a:pt x="119856" y="829469"/>
                      <a:pt x="219075" y="723900"/>
                    </a:cubicBezTo>
                    <a:cubicBezTo>
                      <a:pt x="318294" y="618331"/>
                      <a:pt x="476251" y="480219"/>
                      <a:pt x="595313" y="390525"/>
                    </a:cubicBezTo>
                    <a:cubicBezTo>
                      <a:pt x="714375" y="300831"/>
                      <a:pt x="815975" y="238125"/>
                      <a:pt x="933450" y="185738"/>
                    </a:cubicBezTo>
                    <a:cubicBezTo>
                      <a:pt x="1050925" y="133350"/>
                      <a:pt x="1162051" y="103981"/>
                      <a:pt x="1300163" y="76200"/>
                    </a:cubicBezTo>
                    <a:cubicBezTo>
                      <a:pt x="1438276" y="48419"/>
                      <a:pt x="1653381" y="31750"/>
                      <a:pt x="1762125" y="19050"/>
                    </a:cubicBezTo>
                    <a:cubicBezTo>
                      <a:pt x="1870869" y="6350"/>
                      <a:pt x="1911747" y="3175"/>
                      <a:pt x="1952625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9509381" y="2734755"/>
                <a:ext cx="1752600" cy="1514475"/>
              </a:xfrm>
              <a:custGeom>
                <a:avLst/>
                <a:gdLst>
                  <a:gd name="connsiteX0" fmla="*/ 0 w 1752600"/>
                  <a:gd name="connsiteY0" fmla="*/ 0 h 1514475"/>
                  <a:gd name="connsiteX1" fmla="*/ 57150 w 1752600"/>
                  <a:gd name="connsiteY1" fmla="*/ 314325 h 1514475"/>
                  <a:gd name="connsiteX2" fmla="*/ 266700 w 1752600"/>
                  <a:gd name="connsiteY2" fmla="*/ 661988 h 1514475"/>
                  <a:gd name="connsiteX3" fmla="*/ 571500 w 1752600"/>
                  <a:gd name="connsiteY3" fmla="*/ 985838 h 1514475"/>
                  <a:gd name="connsiteX4" fmla="*/ 1195388 w 1752600"/>
                  <a:gd name="connsiteY4" fmla="*/ 1376363 h 1514475"/>
                  <a:gd name="connsiteX5" fmla="*/ 1752600 w 1752600"/>
                  <a:gd name="connsiteY5" fmla="*/ 1514475 h 1514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52600" h="1514475">
                    <a:moveTo>
                      <a:pt x="0" y="0"/>
                    </a:moveTo>
                    <a:cubicBezTo>
                      <a:pt x="6350" y="101997"/>
                      <a:pt x="12700" y="203994"/>
                      <a:pt x="57150" y="314325"/>
                    </a:cubicBezTo>
                    <a:cubicBezTo>
                      <a:pt x="101600" y="424656"/>
                      <a:pt x="180975" y="550069"/>
                      <a:pt x="266700" y="661988"/>
                    </a:cubicBezTo>
                    <a:cubicBezTo>
                      <a:pt x="352425" y="773907"/>
                      <a:pt x="416719" y="866776"/>
                      <a:pt x="571500" y="985838"/>
                    </a:cubicBezTo>
                    <a:cubicBezTo>
                      <a:pt x="726281" y="1104900"/>
                      <a:pt x="998538" y="1288257"/>
                      <a:pt x="1195388" y="1376363"/>
                    </a:cubicBezTo>
                    <a:cubicBezTo>
                      <a:pt x="1392238" y="1464469"/>
                      <a:pt x="1572419" y="1489472"/>
                      <a:pt x="1752600" y="1514475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11361994" y="3082030"/>
                    <a:ext cx="53809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𝜉</m:t>
                              </m:r>
                            </m:e>
                          </m:d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58" name="TextBox 5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361994" y="3082030"/>
                    <a:ext cx="538096" cy="276999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 l="-8989" t="-2174" b="-32609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sp>
          <p:nvSpPr>
            <p:cNvPr id="31" name="TextBox 30"/>
            <p:cNvSpPr txBox="1"/>
            <p:nvPr/>
          </p:nvSpPr>
          <p:spPr>
            <a:xfrm>
              <a:off x="9206782" y="658550"/>
              <a:ext cx="1310067" cy="36933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2 electrons</a:t>
              </a:r>
              <a:endParaRPr 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10648491" y="690635"/>
                  <a:ext cx="102649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8491" y="690635"/>
                  <a:ext cx="1026499" cy="276999"/>
                </a:xfrm>
                <a:prstGeom prst="rect">
                  <a:avLst/>
                </a:prstGeom>
                <a:blipFill>
                  <a:blip r:embed="rId37"/>
                  <a:stretch>
                    <a:fillRect b="-1555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8883694" y="3766765"/>
                  <a:ext cx="3284542" cy="100027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600"/>
                    </a:spcAft>
                  </a:pPr>
                  <a:r>
                    <a:rPr lang="en-US" dirty="0" smtClean="0"/>
                    <a:t>For </a:t>
                  </a:r>
                  <a:r>
                    <a:rPr lang="en-US" dirty="0"/>
                    <a:t>E</a:t>
                  </a:r>
                  <a:r>
                    <a:rPr lang="en-US" baseline="-25000" dirty="0"/>
                    <a:t>B</a:t>
                  </a:r>
                  <a:r>
                    <a:rPr lang="en-US" dirty="0"/>
                    <a:t>=0</a:t>
                  </a:r>
                  <a14:m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</m:oMath>
                  </a14:m>
                  <a:r>
                    <a:rPr lang="en-US" dirty="0" smtClean="0"/>
                    <a:t>Integral(E</a:t>
                  </a:r>
                  <a:r>
                    <a:rPr lang="en-US" baseline="-25000" dirty="0" smtClean="0"/>
                    <a:t>B</a:t>
                  </a:r>
                  <a:r>
                    <a:rPr lang="en-US" dirty="0" smtClean="0"/>
                    <a:t>)</a:t>
                  </a:r>
                  <a:r>
                    <a:rPr lang="en-US" dirty="0" smtClean="0">
                      <a:sym typeface="Wingdings 3" panose="05040102010807070707" pitchFamily="18" charset="2"/>
                    </a:rPr>
                    <a:t> </a:t>
                  </a:r>
                  <a:r>
                    <a:rPr lang="en-US" dirty="0" smtClean="0"/>
                    <a:t>is finite </a:t>
                  </a:r>
                </a:p>
                <a:p>
                  <a:r>
                    <a:rPr lang="en-US" dirty="0" smtClean="0"/>
                    <a:t>If V is too small, can’t get to 1 </a:t>
                  </a:r>
                </a:p>
                <a:p>
                  <a:r>
                    <a:rPr lang="en-US" dirty="0" smtClean="0"/>
                    <a:t>so no superconductivity</a:t>
                  </a:r>
                  <a:endParaRPr lang="en-US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3694" y="3766765"/>
                  <a:ext cx="3284542" cy="1000274"/>
                </a:xfrm>
                <a:prstGeom prst="rect">
                  <a:avLst/>
                </a:prstGeom>
                <a:blipFill>
                  <a:blip r:embed="rId38"/>
                  <a:stretch>
                    <a:fillRect l="-1484" t="-3049" b="-914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11439448" y="3115348"/>
                  <a:ext cx="17254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9448" y="3115348"/>
                  <a:ext cx="172547" cy="276999"/>
                </a:xfrm>
                <a:prstGeom prst="rect">
                  <a:avLst/>
                </a:prstGeom>
                <a:blipFill>
                  <a:blip r:embed="rId39"/>
                  <a:stretch>
                    <a:fillRect l="-48276" t="-2174" r="-37931" b="-3260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8883694" y="1378941"/>
                  <a:ext cx="45070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b="0" dirty="0" smtClean="0">
                      <a:sym typeface="Symbol" panose="05050102010706020507" pitchFamily="18" charset="2"/>
                    </a:rPr>
                    <a:t>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𝜉</m:t>
                          </m:r>
                        </m:e>
                      </m:d>
                    </m:oMath>
                  </a14:m>
                  <a:endParaRPr lang="en-US" dirty="0"/>
                </a:p>
              </p:txBody>
            </p:sp>
          </mc:Choice>
          <mc:Fallback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3694" y="1378941"/>
                  <a:ext cx="450701" cy="276999"/>
                </a:xfrm>
                <a:prstGeom prst="rect">
                  <a:avLst/>
                </a:prstGeom>
                <a:blipFill>
                  <a:blip r:embed="rId40"/>
                  <a:stretch>
                    <a:fillRect l="-31081" t="-33333" r="-1351" b="-4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graphicFrame>
              <p:nvGraphicFramePr>
                <p:cNvPr id="46" name="Object 4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55736095"/>
                    </p:ext>
                  </p:extLst>
                </p:nvPr>
              </p:nvGraphicFramePr>
              <p:xfrm>
                <a:off x="10497837" y="3876846"/>
                <a:ext cx="119063" cy="1952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30" name="Equation" r:id="rId41" imgW="139680" imgH="228600" progId="Equation.DSMT4">
                        <p:embed/>
                      </p:oleObj>
                    </mc:Choice>
                    <mc:Fallback>
                      <p:oleObj name="Equation" r:id="rId41" imgW="139680" imgH="228600" progId="Equation.DSMT4">
                        <p:embed/>
                        <p:pic>
                          <p:nvPicPr>
                            <p:cNvPr id="88" name="Object 87"/>
                            <p:cNvPicPr/>
                            <p:nvPr/>
                          </p:nvPicPr>
                          <p:blipFill>
                            <a:blip r:embed="rId4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497837" y="3876846"/>
                              <a:ext cx="119063" cy="19526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>
            <p:graphicFrame>
              <p:nvGraphicFramePr>
                <p:cNvPr id="46" name="Object 45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755736095"/>
                    </p:ext>
                  </p:extLst>
                </p:nvPr>
              </p:nvGraphicFramePr>
              <p:xfrm>
                <a:off x="10497837" y="3876846"/>
                <a:ext cx="119063" cy="195263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330" name="Equation" r:id="rId41" imgW="139680" imgH="228600" progId="Equation.DSMT4">
                        <p:embed/>
                      </p:oleObj>
                    </mc:Choice>
                    <mc:Fallback>
                      <p:oleObj name="Equation" r:id="rId41" imgW="139680" imgH="228600" progId="Equation.DSMT4">
                        <p:embed/>
                        <p:pic>
                          <p:nvPicPr>
                            <p:cNvPr id="88" name="Object 87"/>
                            <p:cNvPicPr/>
                            <p:nvPr/>
                          </p:nvPicPr>
                          <p:blipFill>
                            <a:blip r:embed="rId42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10497837" y="3876846"/>
                              <a:ext cx="119063" cy="195263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1509199" y="5556492"/>
                <a:ext cx="950010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Presence of filled Fermi sphere is essential to get lower energy state (Pauli exclusion principle)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199" y="5556492"/>
                <a:ext cx="9500103" cy="646331"/>
              </a:xfrm>
              <a:prstGeom prst="rect">
                <a:avLst/>
              </a:prstGeom>
              <a:blipFill>
                <a:blip r:embed="rId43"/>
                <a:stretch>
                  <a:fillRect t="-4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tangle 47"/>
              <p:cNvSpPr/>
              <p:nvPr/>
            </p:nvSpPr>
            <p:spPr>
              <a:xfrm>
                <a:off x="2654262" y="6005691"/>
                <a:ext cx="57851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dirty="0"/>
                  <a:t>Why? </a:t>
                </a:r>
                <a:r>
                  <a:rPr lang="en-US" dirty="0" smtClean="0"/>
                  <a:t>  creates </a:t>
                </a:r>
                <a:r>
                  <a:rPr lang="en-US" dirty="0"/>
                  <a:t>many available states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𝜉</m:t>
                    </m:r>
                  </m:oMath>
                </a14:m>
                <a:r>
                  <a:rPr lang="en-US" dirty="0"/>
                  <a:t> band of energy </a:t>
                </a:r>
              </a:p>
            </p:txBody>
          </p:sp>
        </mc:Choice>
        <mc:Fallback>
          <p:sp>
            <p:nvSpPr>
              <p:cNvPr id="48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4262" y="6005691"/>
                <a:ext cx="5785174" cy="369332"/>
              </a:xfrm>
              <a:prstGeom prst="rect">
                <a:avLst/>
              </a:prstGeom>
              <a:blipFill>
                <a:blip r:embed="rId44"/>
                <a:stretch>
                  <a:fillRect l="-211" t="-8197" r="-211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563674"/>
              </p:ext>
            </p:extLst>
          </p:nvPr>
        </p:nvGraphicFramePr>
        <p:xfrm>
          <a:off x="611062" y="4254149"/>
          <a:ext cx="1638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1" name="Equation" r:id="rId45" imgW="1638000" imgH="291960" progId="Equation.DSMT4">
                  <p:embed/>
                </p:oleObj>
              </mc:Choice>
              <mc:Fallback>
                <p:oleObj name="Equation" r:id="rId45" imgW="16380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611062" y="4254149"/>
                        <a:ext cx="16383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547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2" grpId="0" animBg="1"/>
      <p:bldP spid="43" grpId="0" animBg="1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570710" y="4452424"/>
                <a:ext cx="8945878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(7) </a:t>
                </a:r>
                <a:r>
                  <a:rPr lang="en-US" dirty="0" smtClean="0"/>
                  <a:t>Justifies </a:t>
                </a:r>
                <a:r>
                  <a:rPr lang="en-US" dirty="0" err="1"/>
                  <a:t>Pippard’s</a:t>
                </a:r>
                <a:r>
                  <a:rPr lang="en-US" dirty="0"/>
                  <a:t> idea that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so that size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10" y="4452424"/>
                <a:ext cx="8945878" cy="369332"/>
              </a:xfrm>
              <a:prstGeom prst="rect">
                <a:avLst/>
              </a:prstGeom>
              <a:blipFill>
                <a:blip r:embed="rId2"/>
                <a:stretch>
                  <a:fillRect l="-61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508493" y="421629"/>
            <a:ext cx="609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(5) </a:t>
            </a:r>
            <a:r>
              <a:rPr lang="en-US" dirty="0" smtClean="0"/>
              <a:t> We can estimate condensation energy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1895164" y="1008414"/>
                <a:ext cx="3070584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𝑁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5164" y="1008414"/>
                <a:ext cx="3070584" cy="622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7886279" y="953978"/>
                <a:ext cx="1517338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6279" y="953978"/>
                <a:ext cx="1517338" cy="518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/>
              <p:cNvSpPr/>
              <p:nvPr/>
            </p:nvSpPr>
            <p:spPr>
              <a:xfrm>
                <a:off x="6947874" y="4305300"/>
                <a:ext cx="686277" cy="6635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ℏ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7874" y="4305300"/>
                <a:ext cx="686277" cy="66358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570710" y="3339210"/>
                <a:ext cx="962564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(6) </a:t>
                </a:r>
                <a:r>
                  <a:rPr lang="en-US" dirty="0"/>
                  <a:t>Note that choice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is not critical since when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ℏ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, </a:t>
                </a:r>
                <a:r>
                  <a:rPr lang="en-US" dirty="0" smtClean="0"/>
                  <a:t>consequence </a:t>
                </a:r>
                <a:r>
                  <a:rPr lang="en-US" dirty="0" smtClean="0"/>
                  <a:t>on system energy is </a:t>
                </a:r>
                <a:r>
                  <a:rPr lang="en-US" dirty="0"/>
                  <a:t>small</a:t>
                </a:r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710" y="3339210"/>
                <a:ext cx="9625642" cy="369332"/>
              </a:xfrm>
              <a:prstGeom prst="rect">
                <a:avLst/>
              </a:prstGeom>
              <a:blipFill>
                <a:blip r:embed="rId6"/>
                <a:stretch>
                  <a:fillRect l="-570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7076851" y="1068531"/>
            <a:ext cx="6014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BCS: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81081" y="2097351"/>
            <a:ext cx="24281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Number of pairs excited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54967" y="2105341"/>
            <a:ext cx="27773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Energy gain per pair excited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799473" y="1723330"/>
            <a:ext cx="196946" cy="3094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18"/>
          <p:cNvSpPr/>
          <p:nvPr/>
        </p:nvSpPr>
        <p:spPr>
          <a:xfrm>
            <a:off x="3556494" y="1735238"/>
            <a:ext cx="196946" cy="30949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3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7164" y="239200"/>
            <a:ext cx="5581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Cooper Instability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4072518" y="1244021"/>
                <a:ext cx="235154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dirty="0" smtClean="0"/>
                  <a:t>Attractive for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𝜉</m:t>
                        </m:r>
                        <m:r>
                          <a:rPr lang="en-US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baseline="-25000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2518" y="1244021"/>
                <a:ext cx="2351541" cy="276999"/>
              </a:xfrm>
              <a:prstGeom prst="rect">
                <a:avLst/>
              </a:prstGeom>
              <a:blipFill>
                <a:blip r:embed="rId3"/>
                <a:stretch>
                  <a:fillRect l="-5959" t="-28261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195218" y="1957574"/>
                <a:ext cx="2079352" cy="441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ℏ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box>
                            <m:box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𝑁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den>
                              </m:f>
                            </m:e>
                          </m:box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218" y="1957574"/>
                <a:ext cx="2079352" cy="4414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821268" y="2427990"/>
            <a:ext cx="230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weak coupling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19055" y="3105834"/>
            <a:ext cx="624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filled FS to get lots of available states for scattering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04800" y="4954772"/>
                <a:ext cx="4968949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Tx/>
                  <a:buAutoNum type="arabicParenBoth"/>
                </a:pPr>
                <a:r>
                  <a:rPr lang="en-US" dirty="0" smtClean="0"/>
                  <a:t>Details of the attractive </a:t>
                </a:r>
                <a:r>
                  <a:rPr lang="en-US" dirty="0"/>
                  <a:t>interaction </a:t>
                </a:r>
                <a:endParaRPr lang="en-US" dirty="0" smtClean="0"/>
              </a:p>
              <a:p>
                <a:pPr marL="342900" indent="-342900">
                  <a:buFontTx/>
                  <a:buAutoNum type="arabicParenBoth"/>
                </a:pPr>
                <a:endParaRPr lang="en-US" dirty="0"/>
              </a:p>
              <a:p>
                <a:pPr marL="342900" indent="-342900">
                  <a:buFontTx/>
                  <a:buAutoNum type="arabicParenBoth"/>
                </a:pPr>
                <a:r>
                  <a:rPr lang="en-US" dirty="0" smtClean="0"/>
                  <a:t>Nature of </a:t>
                </a:r>
                <a:r>
                  <a:rPr lang="en-US" dirty="0"/>
                  <a:t>SC ground state (if N unstable)</a:t>
                </a:r>
              </a:p>
              <a:p>
                <a:pPr marL="342900" indent="-342900">
                  <a:buAutoNum type="arabicParenBoth"/>
                </a:pPr>
                <a:endParaRPr lang="en-US" dirty="0" smtClean="0"/>
              </a:p>
              <a:p>
                <a:pPr marL="342900" indent="-342900">
                  <a:buFontTx/>
                  <a:buAutoNum type="arabicParenBoth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𝐵𝐶𝑆</m:t>
                    </m:r>
                  </m:oMath>
                </a14:m>
                <a:r>
                  <a:rPr lang="en-US" dirty="0" smtClean="0"/>
                  <a:t> wavefunction</a:t>
                </a:r>
                <a:endParaRPr lang="en-US" dirty="0"/>
              </a:p>
              <a:p>
                <a:pPr marL="342900" indent="-342900">
                  <a:buAutoNum type="arabicParenBoth"/>
                </a:pP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954772"/>
                <a:ext cx="4968949" cy="1754326"/>
              </a:xfrm>
              <a:prstGeom prst="rect">
                <a:avLst/>
              </a:prstGeom>
              <a:blipFill>
                <a:blip r:embed="rId5"/>
                <a:stretch>
                  <a:fillRect l="-982" t="-2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7356008" y="5279860"/>
                <a:ext cx="436235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Ground state</a:t>
                </a:r>
                <a:r>
                  <a:rPr lang="en-US" dirty="0" smtClean="0"/>
                  <a:t> </a:t>
                </a:r>
                <a:r>
                  <a:rPr lang="en-US" dirty="0"/>
                  <a:t>– band of scattering states of energy width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~  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around </a:t>
                </a:r>
                <a:r>
                  <a:rPr lang="en-US" dirty="0" smtClean="0"/>
                  <a:t>Fermi surface</a:t>
                </a:r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008" y="5279860"/>
                <a:ext cx="4362357" cy="646331"/>
              </a:xfrm>
              <a:prstGeom prst="rect">
                <a:avLst/>
              </a:prstGeom>
              <a:blipFill>
                <a:blip r:embed="rId6"/>
                <a:stretch>
                  <a:fillRect l="-1259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3" name="Group 12"/>
          <p:cNvGrpSpPr/>
          <p:nvPr/>
        </p:nvGrpSpPr>
        <p:grpSpPr>
          <a:xfrm>
            <a:off x="667088" y="1054350"/>
            <a:ext cx="2422187" cy="2247915"/>
            <a:chOff x="680550" y="1355094"/>
            <a:chExt cx="2422187" cy="2247915"/>
          </a:xfrm>
        </p:grpSpPr>
        <p:sp>
          <p:nvSpPr>
            <p:cNvPr id="14" name="Oval 13"/>
            <p:cNvSpPr/>
            <p:nvPr/>
          </p:nvSpPr>
          <p:spPr>
            <a:xfrm>
              <a:off x="1235122" y="1871174"/>
              <a:ext cx="1238728" cy="1167763"/>
            </a:xfrm>
            <a:prstGeom prst="ellipse">
              <a:avLst/>
            </a:prstGeom>
            <a:pattFill prst="ltUpDiag">
              <a:fgClr>
                <a:schemeClr val="bg2">
                  <a:lumMod val="75000"/>
                </a:schemeClr>
              </a:fgClr>
              <a:bgClr>
                <a:schemeClr val="bg1"/>
              </a:bgClr>
            </a:patt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680550" y="1355094"/>
              <a:ext cx="2387779" cy="224791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849272" y="2060812"/>
              <a:ext cx="395785" cy="41471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319738" y="1700361"/>
              <a:ext cx="324710" cy="328180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/>
            <p:cNvSpPr/>
            <p:nvPr/>
          </p:nvSpPr>
          <p:spPr>
            <a:xfrm>
              <a:off x="2469665" y="2518576"/>
              <a:ext cx="45719" cy="5403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1223163" y="2384369"/>
              <a:ext cx="45719" cy="5403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788111" y="2666419"/>
              <a:ext cx="45719" cy="5403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/>
            </p:nvPr>
          </p:nvGraphicFramePr>
          <p:xfrm>
            <a:off x="2006967" y="2238319"/>
            <a:ext cx="2921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Equation" r:id="rId7" imgW="291960" imgH="291960" progId="Equation.DSMT4">
                    <p:embed/>
                  </p:oleObj>
                </mc:Choice>
                <mc:Fallback>
                  <p:oleObj name="Equation" r:id="rId7" imgW="291960" imgH="29196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006967" y="2238319"/>
                          <a:ext cx="2921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/>
            </p:nvPr>
          </p:nvGraphicFramePr>
          <p:xfrm>
            <a:off x="741336" y="2335828"/>
            <a:ext cx="2921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5" name="Equation" r:id="rId9" imgW="291960" imgH="279360" progId="Equation.DSMT4">
                    <p:embed/>
                  </p:oleObj>
                </mc:Choice>
                <mc:Fallback>
                  <p:oleObj name="Equation" r:id="rId9" imgW="291960" imgH="279360" progId="Equation.DSMT4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741336" y="2335828"/>
                          <a:ext cx="2921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/>
            </p:nvPr>
          </p:nvGraphicFramePr>
          <p:xfrm>
            <a:off x="2605088" y="2730500"/>
            <a:ext cx="1651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6" name="Equation" r:id="rId11" imgW="164880" imgH="279360" progId="Equation.DSMT4">
                    <p:embed/>
                  </p:oleObj>
                </mc:Choice>
                <mc:Fallback>
                  <p:oleObj name="Equation" r:id="rId11" imgW="164880" imgH="279360" progId="Equation.DSMT4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605088" y="2730500"/>
                          <a:ext cx="1651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" name="Arc 23"/>
            <p:cNvSpPr/>
            <p:nvPr/>
          </p:nvSpPr>
          <p:spPr>
            <a:xfrm rot="18663515">
              <a:off x="1900971" y="2651140"/>
              <a:ext cx="1104116" cy="641439"/>
            </a:xfrm>
            <a:prstGeom prst="arc">
              <a:avLst>
                <a:gd name="adj1" fmla="val 19479253"/>
                <a:gd name="adj2" fmla="val 272201"/>
              </a:avLst>
            </a:prstGeom>
            <a:ln w="222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c 24"/>
            <p:cNvSpPr/>
            <p:nvPr/>
          </p:nvSpPr>
          <p:spPr>
            <a:xfrm rot="20717759">
              <a:off x="863455" y="2306255"/>
              <a:ext cx="381496" cy="219448"/>
            </a:xfrm>
            <a:prstGeom prst="arc">
              <a:avLst>
                <a:gd name="adj1" fmla="val 14954049"/>
                <a:gd name="adj2" fmla="val 21531304"/>
              </a:avLst>
            </a:prstGeom>
            <a:ln w="22225">
              <a:solidFill>
                <a:schemeClr val="tx1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0787318"/>
                </p:ext>
              </p:extLst>
            </p:nvPr>
          </p:nvGraphicFramePr>
          <p:xfrm>
            <a:off x="2721737" y="1396119"/>
            <a:ext cx="3810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7" name="Equation" r:id="rId13" imgW="380880" imgH="291960" progId="Equation.DSMT4">
                    <p:embed/>
                  </p:oleObj>
                </mc:Choice>
                <mc:Fallback>
                  <p:oleObj name="Equation" r:id="rId13" imgW="380880" imgH="291960" progId="Equation.DSMT4">
                    <p:embed/>
                    <p:pic>
                      <p:nvPicPr>
                        <p:cNvPr id="26" name="Object 25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2721737" y="1396119"/>
                          <a:ext cx="3810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7" name="Group 26"/>
          <p:cNvGrpSpPr/>
          <p:nvPr/>
        </p:nvGrpSpPr>
        <p:grpSpPr>
          <a:xfrm>
            <a:off x="5428493" y="4903193"/>
            <a:ext cx="1823272" cy="1389293"/>
            <a:chOff x="954939" y="7419580"/>
            <a:chExt cx="1823272" cy="1389293"/>
          </a:xfrm>
        </p:grpSpPr>
        <p:sp>
          <p:nvSpPr>
            <p:cNvPr id="28" name="Donut 27"/>
            <p:cNvSpPr/>
            <p:nvPr/>
          </p:nvSpPr>
          <p:spPr>
            <a:xfrm>
              <a:off x="954939" y="7419580"/>
              <a:ext cx="1462760" cy="1389293"/>
            </a:xfrm>
            <a:prstGeom prst="donut">
              <a:avLst>
                <a:gd name="adj" fmla="val 20073"/>
              </a:avLst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1067020" y="7527689"/>
              <a:ext cx="1225969" cy="1159426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1781033" y="7472149"/>
              <a:ext cx="177421" cy="1596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1959199" y="7577189"/>
              <a:ext cx="146050" cy="1520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060459" y="7818080"/>
              <a:ext cx="27218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2153017" y="7977116"/>
              <a:ext cx="264682" cy="20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196549" y="8107402"/>
              <a:ext cx="1825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157877" y="8225682"/>
              <a:ext cx="18250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175978" y="8443414"/>
              <a:ext cx="177421" cy="1596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75892" y="8322854"/>
              <a:ext cx="177421" cy="15963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H="1">
              <a:off x="1372081" y="8509601"/>
              <a:ext cx="51946" cy="1868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1653568" y="8568926"/>
              <a:ext cx="6139" cy="20582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958454" y="8523230"/>
              <a:ext cx="73770" cy="16388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047164" y="8402670"/>
              <a:ext cx="149385" cy="798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1019628" y="8181175"/>
              <a:ext cx="156350" cy="6547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1054203" y="7952812"/>
              <a:ext cx="168960" cy="345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1067020" y="7783108"/>
              <a:ext cx="197668" cy="1014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 flipV="1">
              <a:off x="1264688" y="7597274"/>
              <a:ext cx="88711" cy="18658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1491409" y="7459457"/>
              <a:ext cx="46406" cy="23958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endCxn id="28" idx="0"/>
            </p:cNvCxnSpPr>
            <p:nvPr/>
          </p:nvCxnSpPr>
          <p:spPr>
            <a:xfrm flipV="1">
              <a:off x="1633096" y="7419580"/>
              <a:ext cx="53223" cy="2336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Arc 47"/>
            <p:cNvSpPr/>
            <p:nvPr/>
          </p:nvSpPr>
          <p:spPr>
            <a:xfrm rot="8573255">
              <a:off x="2000663" y="7873487"/>
              <a:ext cx="777548" cy="356709"/>
            </a:xfrm>
            <a:prstGeom prst="arc">
              <a:avLst>
                <a:gd name="adj1" fmla="val 19279498"/>
                <a:gd name="adj2" fmla="val 0"/>
              </a:avLst>
            </a:prstGeom>
            <a:ln>
              <a:solidFill>
                <a:schemeClr val="tx1">
                  <a:alpha val="98000"/>
                </a:schemeClr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1812108" y="8564374"/>
              <a:ext cx="43330" cy="18540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364227" y="4340693"/>
            <a:ext cx="1190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Next time: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697863" y="2036559"/>
                <a:ext cx="153695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≪1)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863" y="2036559"/>
                <a:ext cx="1536959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64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08061" y="132909"/>
                <a:ext cx="11117867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u="sng" dirty="0" smtClean="0"/>
                  <a:t>Microscopic Clues</a:t>
                </a:r>
              </a:p>
              <a:p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Things seemed to be understood thermodynamically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r>
                  <a:rPr lang="en-US" dirty="0" smtClean="0"/>
                  <a:t>trend was to make up phenomenological theories and </a:t>
                </a:r>
              </a:p>
              <a:p>
                <a:r>
                  <a:rPr lang="en-US" dirty="0" smtClean="0"/>
                  <a:t>study thermal and </a:t>
                </a:r>
                <a:r>
                  <a:rPr lang="en-US" dirty="0" err="1" smtClean="0"/>
                  <a:t>electrodynamical</a:t>
                </a:r>
                <a:r>
                  <a:rPr lang="en-US" dirty="0" smtClean="0"/>
                  <a:t> properties    1930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⟷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endParaRPr lang="en-US" dirty="0" smtClean="0"/>
              </a:p>
              <a:p>
                <a:r>
                  <a:rPr lang="en-US" u="sng" dirty="0" smtClean="0"/>
                  <a:t>But</a:t>
                </a:r>
                <a:r>
                  <a:rPr lang="en-US" dirty="0" smtClean="0"/>
                  <a:t>, clues to the microscopic origins emerged that ultimately led to the microscopic BCS model</a:t>
                </a:r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061" y="132909"/>
                <a:ext cx="11117867" cy="1754326"/>
              </a:xfrm>
              <a:prstGeom prst="rect">
                <a:avLst/>
              </a:prstGeom>
              <a:blipFill>
                <a:blip r:embed="rId2"/>
                <a:stretch>
                  <a:fillRect l="-493" t="-2083" b="-45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85602" y="2223113"/>
            <a:ext cx="2619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  </a:t>
            </a:r>
            <a:r>
              <a:rPr lang="en-US" b="1" dirty="0" smtClean="0"/>
              <a:t>Phase Transitions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904175" y="2592445"/>
                <a:ext cx="3159904" cy="61279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𝛻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𝐸𝑐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den>
                      </m:f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175" y="2592445"/>
                <a:ext cx="3159904" cy="6127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952804" y="3336896"/>
                <a:ext cx="1469633" cy="567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 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2804" y="3336896"/>
                <a:ext cx="1469633" cy="5674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760186" y="4106265"/>
                <a:ext cx="32268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  100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=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0186" y="4106265"/>
                <a:ext cx="3226845" cy="276999"/>
              </a:xfrm>
              <a:prstGeom prst="rect">
                <a:avLst/>
              </a:prstGeom>
              <a:blipFill>
                <a:blip r:embed="rId7"/>
                <a:stretch>
                  <a:fillRect l="-1323" t="-4444" r="-1134" b="-3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116671" y="5465850"/>
                <a:ext cx="149175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𝑐𝑚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6671" y="5465850"/>
                <a:ext cx="1491755" cy="276999"/>
              </a:xfrm>
              <a:prstGeom prst="rect">
                <a:avLst/>
              </a:prstGeom>
              <a:blipFill>
                <a:blip r:embed="rId11"/>
                <a:stretch>
                  <a:fillRect l="-2041" t="-175556" r="-19592" b="-25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39800" y="5464567"/>
                <a:ext cx="233602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~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f>
                        <m:fPr>
                          <m:type m:val="li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𝑒𝑙𝑒𝑐𝑡𝑟𝑜𝑛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9800" y="5464567"/>
                <a:ext cx="2336024" cy="276999"/>
              </a:xfrm>
              <a:prstGeom prst="rect">
                <a:avLst/>
              </a:prstGeom>
              <a:blipFill>
                <a:blip r:embed="rId12"/>
                <a:stretch>
                  <a:fillRect l="-2089" t="-169565" r="-2089" b="-2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04990" y="5916931"/>
                <a:ext cx="124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  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4990" y="5916931"/>
                <a:ext cx="1249380" cy="276999"/>
              </a:xfrm>
              <a:prstGeom prst="rect">
                <a:avLst/>
              </a:prstGeom>
              <a:blipFill>
                <a:blip r:embed="rId13"/>
                <a:stretch>
                  <a:fillRect l="-3902" r="-390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140142" y="6341819"/>
                <a:ext cx="17374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𝑒𝑉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142" y="6341819"/>
                <a:ext cx="1737463" cy="276999"/>
              </a:xfrm>
              <a:prstGeom prst="rect">
                <a:avLst/>
              </a:prstGeom>
              <a:blipFill>
                <a:blip r:embed="rId14"/>
                <a:stretch>
                  <a:fillRect l="-2807" t="-4348" r="-280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5-Point Star 21"/>
          <p:cNvSpPr/>
          <p:nvPr/>
        </p:nvSpPr>
        <p:spPr>
          <a:xfrm>
            <a:off x="11618859" y="6487631"/>
            <a:ext cx="185963" cy="177353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8346963" y="5833987"/>
                <a:ext cx="340953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Very small energy per electron </a:t>
                </a:r>
              </a:p>
              <a:p>
                <a:pPr algn="ctr"/>
                <a:r>
                  <a:rPr lang="en-US" dirty="0"/>
                  <a:t> </a:t>
                </a:r>
                <a:r>
                  <a:rPr lang="en-US" dirty="0" smtClean="0"/>
                  <a:t>- or -</a:t>
                </a:r>
              </a:p>
              <a:p>
                <a:pPr algn="ctr"/>
                <a:r>
                  <a:rPr lang="en-US" dirty="0" smtClean="0"/>
                  <a:t>few electrons involved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−4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6963" y="5833987"/>
                <a:ext cx="3409538" cy="923330"/>
              </a:xfrm>
              <a:prstGeom prst="rect">
                <a:avLst/>
              </a:prstGeom>
              <a:blipFill>
                <a:blip r:embed="rId15"/>
                <a:stretch>
                  <a:fillRect t="-331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5498482" y="3141401"/>
            <a:ext cx="2224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condensation energy</a:t>
            </a:r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7406808" y="440520"/>
            <a:ext cx="3500680" cy="3934517"/>
            <a:chOff x="7406808" y="422763"/>
            <a:chExt cx="3500680" cy="3934517"/>
          </a:xfrm>
        </p:grpSpPr>
        <p:grpSp>
          <p:nvGrpSpPr>
            <p:cNvPr id="3" name="Group 2"/>
            <p:cNvGrpSpPr/>
            <p:nvPr/>
          </p:nvGrpSpPr>
          <p:grpSpPr>
            <a:xfrm>
              <a:off x="7406808" y="422763"/>
              <a:ext cx="3500680" cy="3934517"/>
              <a:chOff x="3457498" y="1479809"/>
              <a:chExt cx="2101748" cy="2187703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4257671" y="3567107"/>
                <a:ext cx="1042987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Arrow Connector 4"/>
              <p:cNvCxnSpPr/>
              <p:nvPr/>
            </p:nvCxnSpPr>
            <p:spPr>
              <a:xfrm flipV="1">
                <a:off x="4257671" y="2773704"/>
                <a:ext cx="0" cy="80769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Arrow Connector 5"/>
              <p:cNvCxnSpPr/>
              <p:nvPr/>
            </p:nvCxnSpPr>
            <p:spPr>
              <a:xfrm flipV="1">
                <a:off x="4257671" y="3077104"/>
                <a:ext cx="2276" cy="504293"/>
              </a:xfrm>
              <a:prstGeom prst="straightConnector1">
                <a:avLst/>
              </a:prstGeom>
              <a:ln w="38100">
                <a:solidFill>
                  <a:srgbClr val="006600"/>
                </a:solidFill>
                <a:headEnd type="arrow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4257671" y="3076570"/>
                <a:ext cx="900112" cy="0"/>
              </a:xfrm>
              <a:prstGeom prst="line">
                <a:avLst/>
              </a:prstGeom>
              <a:ln w="28575"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Arc 7"/>
              <p:cNvSpPr/>
              <p:nvPr/>
            </p:nvSpPr>
            <p:spPr>
              <a:xfrm rot="6428375">
                <a:off x="3252218" y="1685089"/>
                <a:ext cx="2112199" cy="1701640"/>
              </a:xfrm>
              <a:prstGeom prst="arc">
                <a:avLst>
                  <a:gd name="adj1" fmla="val 17211009"/>
                  <a:gd name="adj2" fmla="val 20697960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TextBox 8"/>
                  <p:cNvSpPr txBox="1"/>
                  <p:nvPr/>
                </p:nvSpPr>
                <p:spPr>
                  <a:xfrm>
                    <a:off x="4048768" y="2586035"/>
                    <a:ext cx="208903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9" name="TextBox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048768" y="2586035"/>
                    <a:ext cx="208903" cy="276999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TextBox 9"/>
                  <p:cNvSpPr txBox="1"/>
                  <p:nvPr/>
                </p:nvSpPr>
                <p:spPr>
                  <a:xfrm>
                    <a:off x="5331299" y="3390513"/>
                    <a:ext cx="22794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10" name="TextBox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1299" y="3390513"/>
                    <a:ext cx="227947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" name="Rectangle 25"/>
                <p:cNvSpPr/>
                <p:nvPr/>
              </p:nvSpPr>
              <p:spPr>
                <a:xfrm>
                  <a:off x="8070560" y="3533221"/>
                  <a:ext cx="62318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26" name="Rectangle 2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070560" y="3533221"/>
                  <a:ext cx="623183" cy="369332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Rectangle 27"/>
          <p:cNvSpPr/>
          <p:nvPr/>
        </p:nvSpPr>
        <p:spPr>
          <a:xfrm>
            <a:off x="4095400" y="3482723"/>
            <a:ext cx="7468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(MKS)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157693" y="2761151"/>
            <a:ext cx="6222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cgs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8867" y="4035618"/>
            <a:ext cx="1083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Type I SC: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2401338" y="5870765"/>
            <a:ext cx="2572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Compare to Fermi energy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2921674" y="6295652"/>
            <a:ext cx="2052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and thermal energy</a:t>
            </a:r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7581174" y="6186466"/>
            <a:ext cx="506083" cy="218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049714" y="1024237"/>
            <a:ext cx="6527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1950</a:t>
            </a:r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1785650" y="4522595"/>
            <a:ext cx="7285490" cy="693651"/>
            <a:chOff x="930520" y="4532866"/>
            <a:chExt cx="7285490" cy="693651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Rectangle 33"/>
                <p:cNvSpPr/>
                <p:nvPr/>
              </p:nvSpPr>
              <p:spPr>
                <a:xfrm>
                  <a:off x="930520" y="4532866"/>
                  <a:ext cx="4209622" cy="69365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−4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en-US" b="0" i="1" baseline="3000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×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/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</m:d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=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4" name="Rectangle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30520" y="4532866"/>
                  <a:ext cx="4209622" cy="693651"/>
                </a:xfrm>
                <a:prstGeom prst="rect">
                  <a:avLst/>
                </a:prstGeom>
                <a:blipFill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4928204" y="4771973"/>
                  <a:ext cx="1539972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sup>
                        </m:sSup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𝑒𝑉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8204" y="4771973"/>
                  <a:ext cx="1539972" cy="276999"/>
                </a:xfrm>
                <a:prstGeom prst="rect">
                  <a:avLst/>
                </a:prstGeom>
                <a:blipFill>
                  <a:blip r:embed="rId19"/>
                  <a:stretch>
                    <a:fillRect t="-169565" r="-23810" b="-250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6626472" y="4779473"/>
                  <a:ext cx="1589538" cy="2800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sup>
                        </m:sSup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𝑒𝑉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𝑐𝑚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oMath>
                    </m:oMathPara>
                  </a14:m>
                  <a:endParaRPr lang="en-US" dirty="0"/>
                </a:p>
              </p:txBody>
            </p:sp>
          </mc:Choice>
          <mc:Fallback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26472" y="4779473"/>
                  <a:ext cx="1589538" cy="280077"/>
                </a:xfrm>
                <a:prstGeom prst="rect">
                  <a:avLst/>
                </a:prstGeom>
                <a:blipFill>
                  <a:blip r:embed="rId20"/>
                  <a:stretch>
                    <a:fillRect l="-766" t="-167391" r="-18391" b="-25217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7" name="Rectangle 36"/>
          <p:cNvSpPr/>
          <p:nvPr/>
        </p:nvSpPr>
        <p:spPr>
          <a:xfrm>
            <a:off x="452423" y="4691306"/>
            <a:ext cx="15569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For                  :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Rectangle 37"/>
              <p:cNvSpPr/>
              <p:nvPr/>
            </p:nvSpPr>
            <p:spPr>
              <a:xfrm>
                <a:off x="801806" y="4706841"/>
                <a:ext cx="105176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8" name="Rectangle 3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806" y="4706841"/>
                <a:ext cx="1051763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40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8" grpId="0"/>
      <p:bldP spid="19" grpId="0"/>
      <p:bldP spid="20" grpId="0"/>
      <p:bldP spid="21" grpId="0"/>
      <p:bldP spid="22" grpId="0" animBg="1"/>
      <p:bldP spid="23" grpId="0"/>
      <p:bldP spid="25" grpId="0"/>
      <p:bldP spid="28" grpId="0"/>
      <p:bldP spid="29" grpId="0"/>
      <p:bldP spid="30" grpId="0"/>
      <p:bldP spid="31" grpId="0"/>
      <p:bldP spid="32" grpId="0"/>
      <p:bldP spid="39" grpId="0" animBg="1"/>
      <p:bldP spid="37" grpId="0"/>
      <p:bldP spid="3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5055" y="121880"/>
            <a:ext cx="68013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(2)  </a:t>
            </a:r>
            <a:r>
              <a:rPr lang="en-US" b="1" dirty="0" smtClean="0"/>
              <a:t>Existence of an Energy Gap of the charge carriers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045423" y="2074354"/>
            <a:ext cx="4422585" cy="2386011"/>
            <a:chOff x="578040" y="2124075"/>
            <a:chExt cx="4422585" cy="2386011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1000125" y="2124075"/>
              <a:ext cx="0" cy="200977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/>
            <p:cNvCxnSpPr/>
            <p:nvPr/>
          </p:nvCxnSpPr>
          <p:spPr>
            <a:xfrm>
              <a:off x="1000125" y="4124325"/>
              <a:ext cx="4000500" cy="0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1000125" y="2390775"/>
              <a:ext cx="3295650" cy="173355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>
              <a:stCxn id="9" idx="3"/>
            </p:cNvCxnSpPr>
            <p:nvPr/>
          </p:nvCxnSpPr>
          <p:spPr>
            <a:xfrm>
              <a:off x="2838450" y="2238374"/>
              <a:ext cx="9525" cy="881064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2847975" y="2427339"/>
              <a:ext cx="1266825" cy="68580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1033463" y="2238374"/>
              <a:ext cx="1804987" cy="1852613"/>
            </a:xfrm>
            <a:custGeom>
              <a:avLst/>
              <a:gdLst>
                <a:gd name="connsiteX0" fmla="*/ 0 w 1809750"/>
                <a:gd name="connsiteY0" fmla="*/ 1885950 h 1885950"/>
                <a:gd name="connsiteX1" fmla="*/ 533400 w 1809750"/>
                <a:gd name="connsiteY1" fmla="*/ 1724025 h 1885950"/>
                <a:gd name="connsiteX2" fmla="*/ 1152525 w 1809750"/>
                <a:gd name="connsiteY2" fmla="*/ 1371600 h 1885950"/>
                <a:gd name="connsiteX3" fmla="*/ 1809750 w 1809750"/>
                <a:gd name="connsiteY3" fmla="*/ 0 h 1885950"/>
                <a:gd name="connsiteX0" fmla="*/ 0 w 1804987"/>
                <a:gd name="connsiteY0" fmla="*/ 1852613 h 1852613"/>
                <a:gd name="connsiteX1" fmla="*/ 528637 w 1804987"/>
                <a:gd name="connsiteY1" fmla="*/ 1724025 h 1852613"/>
                <a:gd name="connsiteX2" fmla="*/ 1147762 w 1804987"/>
                <a:gd name="connsiteY2" fmla="*/ 1371600 h 1852613"/>
                <a:gd name="connsiteX3" fmla="*/ 1804987 w 1804987"/>
                <a:gd name="connsiteY3" fmla="*/ 0 h 1852613"/>
                <a:gd name="connsiteX0" fmla="*/ 0 w 1804987"/>
                <a:gd name="connsiteY0" fmla="*/ 1852613 h 1852613"/>
                <a:gd name="connsiteX1" fmla="*/ 528637 w 1804987"/>
                <a:gd name="connsiteY1" fmla="*/ 1724025 h 1852613"/>
                <a:gd name="connsiteX2" fmla="*/ 1185862 w 1804987"/>
                <a:gd name="connsiteY2" fmla="*/ 1271587 h 1852613"/>
                <a:gd name="connsiteX3" fmla="*/ 1804987 w 1804987"/>
                <a:gd name="connsiteY3" fmla="*/ 0 h 1852613"/>
                <a:gd name="connsiteX0" fmla="*/ 0 w 1804987"/>
                <a:gd name="connsiteY0" fmla="*/ 1852613 h 1852613"/>
                <a:gd name="connsiteX1" fmla="*/ 528637 w 1804987"/>
                <a:gd name="connsiteY1" fmla="*/ 1724025 h 1852613"/>
                <a:gd name="connsiteX2" fmla="*/ 1185862 w 1804987"/>
                <a:gd name="connsiteY2" fmla="*/ 1271587 h 1852613"/>
                <a:gd name="connsiteX3" fmla="*/ 1804987 w 1804987"/>
                <a:gd name="connsiteY3" fmla="*/ 0 h 1852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804987" h="1852613">
                  <a:moveTo>
                    <a:pt x="0" y="1852613"/>
                  </a:moveTo>
                  <a:cubicBezTo>
                    <a:pt x="170656" y="1814513"/>
                    <a:pt x="302418" y="1811338"/>
                    <a:pt x="528637" y="1724025"/>
                  </a:cubicBezTo>
                  <a:cubicBezTo>
                    <a:pt x="754856" y="1636712"/>
                    <a:pt x="973137" y="1558924"/>
                    <a:pt x="1185862" y="1271587"/>
                  </a:cubicBezTo>
                  <a:cubicBezTo>
                    <a:pt x="1398587" y="984250"/>
                    <a:pt x="1582737" y="542131"/>
                    <a:pt x="1804987" y="0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78040" y="2948345"/>
                  <a:ext cx="20088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040" y="2948345"/>
                  <a:ext cx="200889" cy="276999"/>
                </a:xfrm>
                <a:prstGeom prst="rect">
                  <a:avLst/>
                </a:prstGeom>
                <a:blipFill>
                  <a:blip r:embed="rId2"/>
                  <a:stretch>
                    <a:fillRect l="-27273" r="-24242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902463" y="4233087"/>
                  <a:ext cx="19582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2463" y="4233087"/>
                  <a:ext cx="195823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28125" r="-28125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000251" y="2638038"/>
                  <a:ext cx="4755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~</m:t>
                        </m:r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00251" y="2638038"/>
                  <a:ext cx="475578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2564" t="-4348" r="-6410" b="-652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531393" y="2758320"/>
                  <a:ext cx="32887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𝑛𝑇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31393" y="2758320"/>
                  <a:ext cx="328873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4815" r="-18519" b="-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84589" y="2666957"/>
                <a:ext cx="172701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b="0" i="1" baseline="-25000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~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+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𝛽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4589" y="2666957"/>
                <a:ext cx="1727011" cy="276999"/>
              </a:xfrm>
              <a:prstGeom prst="rect">
                <a:avLst/>
              </a:prstGeom>
              <a:blipFill>
                <a:blip r:embed="rId7"/>
                <a:stretch>
                  <a:fillRect l="-1767" t="-4348" b="-326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4922619" y="2999446"/>
            <a:ext cx="2073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electrons    lattice</a:t>
            </a:r>
          </a:p>
          <a:p>
            <a:r>
              <a:rPr lang="en-US" i="1" dirty="0"/>
              <a:t>	</a:t>
            </a:r>
            <a:r>
              <a:rPr lang="en-US" i="1" dirty="0" smtClean="0"/>
              <a:t>	</a:t>
            </a:r>
            <a:endParaRPr lang="en-US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13703" y="3033631"/>
                <a:ext cx="429483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No latent heat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 smtClean="0"/>
                  <a:t> 2nd order phase transition</a:t>
                </a:r>
                <a:r>
                  <a:rPr lang="en-US" dirty="0"/>
                  <a:t> </a:t>
                </a:r>
                <a:r>
                  <a:rPr lang="en-US" dirty="0" smtClean="0"/>
                  <a:t>  </a:t>
                </a:r>
                <a:r>
                  <a:rPr lang="en-US" dirty="0" smtClean="0">
                    <a:sym typeface="Symbol" panose="05050102010706020507" pitchFamily="18" charset="2"/>
                  </a:rPr>
                  <a:t>   </a:t>
                </a:r>
                <a:r>
                  <a:rPr lang="en-US" dirty="0" smtClean="0"/>
                  <a:t>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derivative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 is discontinuous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				</a:t>
                </a:r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703" y="3033631"/>
                <a:ext cx="4294833" cy="1200329"/>
              </a:xfrm>
              <a:prstGeom prst="rect">
                <a:avLst/>
              </a:prstGeom>
              <a:blipFill>
                <a:blip r:embed="rId8"/>
                <a:stretch>
                  <a:fillRect l="-1277" t="-3046" r="-9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5-Point Star 17"/>
          <p:cNvSpPr/>
          <p:nvPr/>
        </p:nvSpPr>
        <p:spPr>
          <a:xfrm>
            <a:off x="647563" y="4860324"/>
            <a:ext cx="188578" cy="196584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16868" y="4747405"/>
                <a:ext cx="4686300" cy="3929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  Low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- fit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f>
                          <m:fPr>
                            <m:type m:val="li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   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≈1.5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868" y="4747405"/>
                <a:ext cx="4686300" cy="392993"/>
              </a:xfrm>
              <a:prstGeom prst="rect">
                <a:avLst/>
              </a:prstGeom>
              <a:blipFill>
                <a:blip r:embed="rId9"/>
                <a:stretch>
                  <a:fillRect t="-79688" b="-95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673508" y="5310584"/>
            <a:ext cx="67854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Implies existence of energy gap – must excite excitations above gap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94065" y="5830433"/>
                <a:ext cx="120956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1.5 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4065" y="5830433"/>
                <a:ext cx="1209562" cy="276999"/>
              </a:xfrm>
              <a:prstGeom prst="rect">
                <a:avLst/>
              </a:prstGeom>
              <a:blipFill>
                <a:blip r:embed="rId11"/>
                <a:stretch>
                  <a:fillRect l="-3030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8139096" y="5347553"/>
            <a:ext cx="327115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/>
              <a:t>Later we will see that BCS predicts: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050967" y="5707867"/>
                <a:ext cx="3791879" cy="447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Boltzman factor: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skw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</m:num>
                          <m:den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0967" y="5707867"/>
                <a:ext cx="3791879" cy="447110"/>
              </a:xfrm>
              <a:prstGeom prst="rect">
                <a:avLst/>
              </a:prstGeom>
              <a:blipFill>
                <a:blip r:embed="rId12"/>
                <a:stretch>
                  <a:fillRect l="-1286" t="-87838" b="-1162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7613703" y="2338064"/>
            <a:ext cx="2896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Jump of </a:t>
            </a:r>
            <a:r>
              <a:rPr lang="en-US" dirty="0" smtClean="0"/>
              <a:t>x 2-3 </a:t>
            </a:r>
            <a:r>
              <a:rPr lang="en-US" dirty="0"/>
              <a:t>in specific heat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9018824" y="5696122"/>
                <a:ext cx="15116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∆~1.76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8824" y="5696122"/>
                <a:ext cx="1511696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-375644" y="1192754"/>
            <a:ext cx="8055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  <a:r>
              <a:rPr lang="en-US" i="1" dirty="0"/>
              <a:t>2</a:t>
            </a:r>
            <a:r>
              <a:rPr lang="en-US" i="1" baseline="30000" dirty="0"/>
              <a:t>nd</a:t>
            </a:r>
            <a:r>
              <a:rPr lang="en-US" i="1" dirty="0"/>
              <a:t> </a:t>
            </a:r>
            <a:r>
              <a:rPr lang="en-US" i="1" dirty="0" smtClean="0"/>
              <a:t>clue:     </a:t>
            </a:r>
            <a:r>
              <a:rPr lang="en-US" dirty="0" smtClean="0"/>
              <a:t>Low temperature specific </a:t>
            </a:r>
            <a:r>
              <a:rPr lang="en-US" dirty="0"/>
              <a:t>heat </a:t>
            </a:r>
            <a:r>
              <a:rPr lang="en-US" dirty="0" smtClean="0"/>
              <a:t>--- </a:t>
            </a:r>
            <a:r>
              <a:rPr lang="en-US" dirty="0" err="1"/>
              <a:t>Satterwaithe</a:t>
            </a:r>
            <a:r>
              <a:rPr lang="en-US" dirty="0"/>
              <a:t> </a:t>
            </a:r>
            <a:r>
              <a:rPr lang="en-US" dirty="0" smtClean="0"/>
              <a:t>(1950) at UIUC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685306" y="79320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604204" y="671247"/>
            <a:ext cx="7482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1</a:t>
            </a:r>
            <a:r>
              <a:rPr lang="en-US" i="1" baseline="30000" dirty="0"/>
              <a:t>st</a:t>
            </a:r>
            <a:r>
              <a:rPr lang="en-US" i="1" dirty="0"/>
              <a:t> clue:    </a:t>
            </a:r>
            <a:r>
              <a:rPr lang="en-US" dirty="0" smtClean="0"/>
              <a:t>Absence </a:t>
            </a:r>
            <a:r>
              <a:rPr lang="en-US" dirty="0"/>
              <a:t>of thermoelectric effects </a:t>
            </a:r>
            <a:r>
              <a:rPr lang="en-US" dirty="0" smtClean="0"/>
              <a:t>--- Daunt </a:t>
            </a:r>
            <a:r>
              <a:rPr lang="en-US" dirty="0"/>
              <a:t>&amp; Mendelsohn </a:t>
            </a:r>
            <a:r>
              <a:rPr lang="en-US" dirty="0" smtClean="0"/>
              <a:t>(1946)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67634" y="3667395"/>
                <a:ext cx="1047338" cy="2941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f>
                            <m:fPr>
                              <m:type m:val="li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634" y="3667395"/>
                <a:ext cx="1047338" cy="294119"/>
              </a:xfrm>
              <a:prstGeom prst="rect">
                <a:avLst/>
              </a:prstGeom>
              <a:blipFill>
                <a:blip r:embed="rId14"/>
                <a:stretch>
                  <a:fillRect l="-1744" t="-122917" r="-38372" b="-143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32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2137" y="192797"/>
            <a:ext cx="7855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3</a:t>
            </a:r>
            <a:r>
              <a:rPr lang="en-US" i="1" baseline="30000" dirty="0" smtClean="0"/>
              <a:t>rd</a:t>
            </a:r>
            <a:r>
              <a:rPr lang="en-US" i="1" dirty="0" smtClean="0"/>
              <a:t> clue:</a:t>
            </a:r>
            <a:r>
              <a:rPr lang="en-US" dirty="0" smtClean="0"/>
              <a:t>  Electromagnetic absorption – </a:t>
            </a:r>
            <a:r>
              <a:rPr lang="en-US" dirty="0" err="1" smtClean="0"/>
              <a:t>Tinkham</a:t>
            </a:r>
            <a:r>
              <a:rPr lang="en-US" dirty="0" smtClean="0"/>
              <a:t> (Beasley, Ginsberg UIUC)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4606" y="718140"/>
            <a:ext cx="9310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REFLECTIVITY  (far-infrared </a:t>
            </a:r>
            <a:r>
              <a:rPr lang="en-US" dirty="0"/>
              <a:t>and </a:t>
            </a:r>
            <a:r>
              <a:rPr lang="en-US" dirty="0" smtClean="0"/>
              <a:t>microwaves)</a:t>
            </a:r>
            <a:r>
              <a:rPr lang="en-US" dirty="0"/>
              <a:t> </a:t>
            </a:r>
            <a:r>
              <a:rPr lang="en-US" dirty="0" smtClean="0"/>
              <a:t>which depends </a:t>
            </a:r>
            <a:r>
              <a:rPr lang="en-US" dirty="0"/>
              <a:t>on </a:t>
            </a:r>
            <a:r>
              <a:rPr lang="en-US" dirty="0" smtClean="0"/>
              <a:t>surface </a:t>
            </a:r>
            <a:r>
              <a:rPr lang="en-US" dirty="0"/>
              <a:t>impedance</a:t>
            </a:r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467787" y="2321439"/>
            <a:ext cx="4043397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Details depend on </a:t>
            </a:r>
          </a:p>
          <a:p>
            <a:pPr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- supercurrent screening</a:t>
            </a:r>
          </a:p>
          <a:p>
            <a:pPr>
              <a:spcAft>
                <a:spcPts val="600"/>
              </a:spcAft>
            </a:pPr>
            <a:r>
              <a:rPr lang="en-US" dirty="0"/>
              <a:t> </a:t>
            </a:r>
            <a:r>
              <a:rPr lang="en-US" dirty="0" smtClean="0"/>
              <a:t> - quasiparticles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  - coherence factors (selection rules)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2507983" y="1194623"/>
            <a:ext cx="3944575" cy="3095948"/>
            <a:chOff x="2038350" y="1642549"/>
            <a:chExt cx="2837285" cy="2573382"/>
          </a:xfrm>
        </p:grpSpPr>
        <p:grpSp>
          <p:nvGrpSpPr>
            <p:cNvPr id="7" name="Group 6"/>
            <p:cNvGrpSpPr/>
            <p:nvPr/>
          </p:nvGrpSpPr>
          <p:grpSpPr>
            <a:xfrm>
              <a:off x="2038350" y="1642549"/>
              <a:ext cx="2837285" cy="2573382"/>
              <a:chOff x="1662113" y="1652074"/>
              <a:chExt cx="2837285" cy="2573382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1662113" y="1943100"/>
                <a:ext cx="0" cy="158115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1662113" y="3524250"/>
                <a:ext cx="2509837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1662113" y="2452688"/>
                <a:ext cx="1762125" cy="0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Freeform 14"/>
              <p:cNvSpPr/>
              <p:nvPr/>
            </p:nvSpPr>
            <p:spPr>
              <a:xfrm>
                <a:off x="1666875" y="1905838"/>
                <a:ext cx="1752600" cy="1494587"/>
              </a:xfrm>
              <a:custGeom>
                <a:avLst/>
                <a:gdLst>
                  <a:gd name="connsiteX0" fmla="*/ 0 w 1752600"/>
                  <a:gd name="connsiteY0" fmla="*/ 546850 h 1494587"/>
                  <a:gd name="connsiteX1" fmla="*/ 352425 w 1752600"/>
                  <a:gd name="connsiteY1" fmla="*/ 527800 h 1494587"/>
                  <a:gd name="connsiteX2" fmla="*/ 766763 w 1752600"/>
                  <a:gd name="connsiteY2" fmla="*/ 32500 h 1494587"/>
                  <a:gd name="connsiteX3" fmla="*/ 933450 w 1752600"/>
                  <a:gd name="connsiteY3" fmla="*/ 103937 h 1494587"/>
                  <a:gd name="connsiteX4" fmla="*/ 1023938 w 1752600"/>
                  <a:gd name="connsiteY4" fmla="*/ 561137 h 1494587"/>
                  <a:gd name="connsiteX5" fmla="*/ 1114425 w 1752600"/>
                  <a:gd name="connsiteY5" fmla="*/ 956425 h 1494587"/>
                  <a:gd name="connsiteX6" fmla="*/ 1490663 w 1752600"/>
                  <a:gd name="connsiteY6" fmla="*/ 1394575 h 1494587"/>
                  <a:gd name="connsiteX7" fmla="*/ 1752600 w 1752600"/>
                  <a:gd name="connsiteY7" fmla="*/ 1494587 h 1494587"/>
                  <a:gd name="connsiteX0" fmla="*/ 0 w 1752600"/>
                  <a:gd name="connsiteY0" fmla="*/ 546850 h 1494587"/>
                  <a:gd name="connsiteX1" fmla="*/ 352425 w 1752600"/>
                  <a:gd name="connsiteY1" fmla="*/ 527800 h 1494587"/>
                  <a:gd name="connsiteX2" fmla="*/ 766763 w 1752600"/>
                  <a:gd name="connsiteY2" fmla="*/ 32500 h 1494587"/>
                  <a:gd name="connsiteX3" fmla="*/ 933450 w 1752600"/>
                  <a:gd name="connsiteY3" fmla="*/ 103937 h 1494587"/>
                  <a:gd name="connsiteX4" fmla="*/ 1023938 w 1752600"/>
                  <a:gd name="connsiteY4" fmla="*/ 561137 h 1494587"/>
                  <a:gd name="connsiteX5" fmla="*/ 1114425 w 1752600"/>
                  <a:gd name="connsiteY5" fmla="*/ 956425 h 1494587"/>
                  <a:gd name="connsiteX6" fmla="*/ 1490663 w 1752600"/>
                  <a:gd name="connsiteY6" fmla="*/ 1394575 h 1494587"/>
                  <a:gd name="connsiteX7" fmla="*/ 1752600 w 1752600"/>
                  <a:gd name="connsiteY7" fmla="*/ 1494587 h 1494587"/>
                  <a:gd name="connsiteX0" fmla="*/ 0 w 1752600"/>
                  <a:gd name="connsiteY0" fmla="*/ 546850 h 1494587"/>
                  <a:gd name="connsiteX1" fmla="*/ 352425 w 1752600"/>
                  <a:gd name="connsiteY1" fmla="*/ 527800 h 1494587"/>
                  <a:gd name="connsiteX2" fmla="*/ 766763 w 1752600"/>
                  <a:gd name="connsiteY2" fmla="*/ 32500 h 1494587"/>
                  <a:gd name="connsiteX3" fmla="*/ 933450 w 1752600"/>
                  <a:gd name="connsiteY3" fmla="*/ 103937 h 1494587"/>
                  <a:gd name="connsiteX4" fmla="*/ 1023938 w 1752600"/>
                  <a:gd name="connsiteY4" fmla="*/ 561137 h 1494587"/>
                  <a:gd name="connsiteX5" fmla="*/ 1114425 w 1752600"/>
                  <a:gd name="connsiteY5" fmla="*/ 956425 h 1494587"/>
                  <a:gd name="connsiteX6" fmla="*/ 1490663 w 1752600"/>
                  <a:gd name="connsiteY6" fmla="*/ 1394575 h 1494587"/>
                  <a:gd name="connsiteX7" fmla="*/ 1752600 w 1752600"/>
                  <a:gd name="connsiteY7" fmla="*/ 1494587 h 1494587"/>
                  <a:gd name="connsiteX0" fmla="*/ 0 w 1752600"/>
                  <a:gd name="connsiteY0" fmla="*/ 546850 h 1494587"/>
                  <a:gd name="connsiteX1" fmla="*/ 352425 w 1752600"/>
                  <a:gd name="connsiteY1" fmla="*/ 527800 h 1494587"/>
                  <a:gd name="connsiteX2" fmla="*/ 766763 w 1752600"/>
                  <a:gd name="connsiteY2" fmla="*/ 32500 h 1494587"/>
                  <a:gd name="connsiteX3" fmla="*/ 933450 w 1752600"/>
                  <a:gd name="connsiteY3" fmla="*/ 103937 h 1494587"/>
                  <a:gd name="connsiteX4" fmla="*/ 1023938 w 1752600"/>
                  <a:gd name="connsiteY4" fmla="*/ 561137 h 1494587"/>
                  <a:gd name="connsiteX5" fmla="*/ 1114425 w 1752600"/>
                  <a:gd name="connsiteY5" fmla="*/ 956425 h 1494587"/>
                  <a:gd name="connsiteX6" fmla="*/ 1490663 w 1752600"/>
                  <a:gd name="connsiteY6" fmla="*/ 1394575 h 1494587"/>
                  <a:gd name="connsiteX7" fmla="*/ 1752600 w 1752600"/>
                  <a:gd name="connsiteY7" fmla="*/ 1494587 h 1494587"/>
                  <a:gd name="connsiteX0" fmla="*/ 0 w 1752600"/>
                  <a:gd name="connsiteY0" fmla="*/ 546850 h 1494587"/>
                  <a:gd name="connsiteX1" fmla="*/ 352425 w 1752600"/>
                  <a:gd name="connsiteY1" fmla="*/ 527800 h 1494587"/>
                  <a:gd name="connsiteX2" fmla="*/ 766763 w 1752600"/>
                  <a:gd name="connsiteY2" fmla="*/ 32500 h 1494587"/>
                  <a:gd name="connsiteX3" fmla="*/ 933450 w 1752600"/>
                  <a:gd name="connsiteY3" fmla="*/ 103937 h 1494587"/>
                  <a:gd name="connsiteX4" fmla="*/ 1009651 w 1752600"/>
                  <a:gd name="connsiteY4" fmla="*/ 561137 h 1494587"/>
                  <a:gd name="connsiteX5" fmla="*/ 1114425 w 1752600"/>
                  <a:gd name="connsiteY5" fmla="*/ 956425 h 1494587"/>
                  <a:gd name="connsiteX6" fmla="*/ 1490663 w 1752600"/>
                  <a:gd name="connsiteY6" fmla="*/ 1394575 h 1494587"/>
                  <a:gd name="connsiteX7" fmla="*/ 1752600 w 1752600"/>
                  <a:gd name="connsiteY7" fmla="*/ 1494587 h 1494587"/>
                  <a:gd name="connsiteX0" fmla="*/ 0 w 1752600"/>
                  <a:gd name="connsiteY0" fmla="*/ 546850 h 1494587"/>
                  <a:gd name="connsiteX1" fmla="*/ 352425 w 1752600"/>
                  <a:gd name="connsiteY1" fmla="*/ 527800 h 1494587"/>
                  <a:gd name="connsiteX2" fmla="*/ 766763 w 1752600"/>
                  <a:gd name="connsiteY2" fmla="*/ 32500 h 1494587"/>
                  <a:gd name="connsiteX3" fmla="*/ 933450 w 1752600"/>
                  <a:gd name="connsiteY3" fmla="*/ 103937 h 1494587"/>
                  <a:gd name="connsiteX4" fmla="*/ 1009651 w 1752600"/>
                  <a:gd name="connsiteY4" fmla="*/ 561137 h 1494587"/>
                  <a:gd name="connsiteX5" fmla="*/ 1114425 w 1752600"/>
                  <a:gd name="connsiteY5" fmla="*/ 956425 h 1494587"/>
                  <a:gd name="connsiteX6" fmla="*/ 1490663 w 1752600"/>
                  <a:gd name="connsiteY6" fmla="*/ 1394575 h 1494587"/>
                  <a:gd name="connsiteX7" fmla="*/ 1752600 w 1752600"/>
                  <a:gd name="connsiteY7" fmla="*/ 1494587 h 149458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752600" h="1494587">
                    <a:moveTo>
                      <a:pt x="0" y="546850"/>
                    </a:moveTo>
                    <a:cubicBezTo>
                      <a:pt x="117078" y="537325"/>
                      <a:pt x="196056" y="580188"/>
                      <a:pt x="352425" y="527800"/>
                    </a:cubicBezTo>
                    <a:cubicBezTo>
                      <a:pt x="508794" y="475412"/>
                      <a:pt x="669926" y="103144"/>
                      <a:pt x="766763" y="32500"/>
                    </a:cubicBezTo>
                    <a:cubicBezTo>
                      <a:pt x="863601" y="-38144"/>
                      <a:pt x="892969" y="15831"/>
                      <a:pt x="933450" y="103937"/>
                    </a:cubicBezTo>
                    <a:cubicBezTo>
                      <a:pt x="973931" y="192043"/>
                      <a:pt x="979489" y="419056"/>
                      <a:pt x="1009651" y="561137"/>
                    </a:cubicBezTo>
                    <a:cubicBezTo>
                      <a:pt x="1039813" y="703218"/>
                      <a:pt x="1034256" y="817519"/>
                      <a:pt x="1114425" y="956425"/>
                    </a:cubicBezTo>
                    <a:cubicBezTo>
                      <a:pt x="1194594" y="1095331"/>
                      <a:pt x="1384301" y="1319169"/>
                      <a:pt x="1490663" y="1394575"/>
                    </a:cubicBezTo>
                    <a:cubicBezTo>
                      <a:pt x="1597025" y="1469981"/>
                      <a:pt x="1674812" y="1489428"/>
                      <a:pt x="1752600" y="1494587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6" name="Freeform 15"/>
              <p:cNvSpPr/>
              <p:nvPr/>
            </p:nvSpPr>
            <p:spPr>
              <a:xfrm>
                <a:off x="1852613" y="2328070"/>
                <a:ext cx="1576387" cy="1110672"/>
              </a:xfrm>
              <a:custGeom>
                <a:avLst/>
                <a:gdLst>
                  <a:gd name="connsiteX0" fmla="*/ 0 w 1576387"/>
                  <a:gd name="connsiteY0" fmla="*/ 129381 h 1117359"/>
                  <a:gd name="connsiteX1" fmla="*/ 209550 w 1576387"/>
                  <a:gd name="connsiteY1" fmla="*/ 119856 h 1117359"/>
                  <a:gd name="connsiteX2" fmla="*/ 433387 w 1576387"/>
                  <a:gd name="connsiteY2" fmla="*/ 794 h 1117359"/>
                  <a:gd name="connsiteX3" fmla="*/ 481012 w 1576387"/>
                  <a:gd name="connsiteY3" fmla="*/ 67469 h 1117359"/>
                  <a:gd name="connsiteX4" fmla="*/ 561975 w 1576387"/>
                  <a:gd name="connsiteY4" fmla="*/ 57944 h 1117359"/>
                  <a:gd name="connsiteX5" fmla="*/ 642937 w 1576387"/>
                  <a:gd name="connsiteY5" fmla="*/ 29369 h 1117359"/>
                  <a:gd name="connsiteX6" fmla="*/ 766762 w 1576387"/>
                  <a:gd name="connsiteY6" fmla="*/ 124619 h 1117359"/>
                  <a:gd name="connsiteX7" fmla="*/ 914400 w 1576387"/>
                  <a:gd name="connsiteY7" fmla="*/ 677069 h 1117359"/>
                  <a:gd name="connsiteX8" fmla="*/ 1285875 w 1576387"/>
                  <a:gd name="connsiteY8" fmla="*/ 1062831 h 1117359"/>
                  <a:gd name="connsiteX9" fmla="*/ 1576387 w 1576387"/>
                  <a:gd name="connsiteY9" fmla="*/ 1105694 h 1117359"/>
                  <a:gd name="connsiteX0" fmla="*/ 0 w 1576387"/>
                  <a:gd name="connsiteY0" fmla="*/ 129381 h 1109265"/>
                  <a:gd name="connsiteX1" fmla="*/ 209550 w 1576387"/>
                  <a:gd name="connsiteY1" fmla="*/ 119856 h 1109265"/>
                  <a:gd name="connsiteX2" fmla="*/ 433387 w 1576387"/>
                  <a:gd name="connsiteY2" fmla="*/ 794 h 1109265"/>
                  <a:gd name="connsiteX3" fmla="*/ 481012 w 1576387"/>
                  <a:gd name="connsiteY3" fmla="*/ 67469 h 1109265"/>
                  <a:gd name="connsiteX4" fmla="*/ 561975 w 1576387"/>
                  <a:gd name="connsiteY4" fmla="*/ 57944 h 1109265"/>
                  <a:gd name="connsiteX5" fmla="*/ 642937 w 1576387"/>
                  <a:gd name="connsiteY5" fmla="*/ 29369 h 1109265"/>
                  <a:gd name="connsiteX6" fmla="*/ 766762 w 1576387"/>
                  <a:gd name="connsiteY6" fmla="*/ 124619 h 1109265"/>
                  <a:gd name="connsiteX7" fmla="*/ 914400 w 1576387"/>
                  <a:gd name="connsiteY7" fmla="*/ 677069 h 1109265"/>
                  <a:gd name="connsiteX8" fmla="*/ 1271587 w 1576387"/>
                  <a:gd name="connsiteY8" fmla="*/ 1019968 h 1109265"/>
                  <a:gd name="connsiteX9" fmla="*/ 1576387 w 1576387"/>
                  <a:gd name="connsiteY9" fmla="*/ 1105694 h 1109265"/>
                  <a:gd name="connsiteX0" fmla="*/ 0 w 1576387"/>
                  <a:gd name="connsiteY0" fmla="*/ 129381 h 1110672"/>
                  <a:gd name="connsiteX1" fmla="*/ 209550 w 1576387"/>
                  <a:gd name="connsiteY1" fmla="*/ 119856 h 1110672"/>
                  <a:gd name="connsiteX2" fmla="*/ 433387 w 1576387"/>
                  <a:gd name="connsiteY2" fmla="*/ 794 h 1110672"/>
                  <a:gd name="connsiteX3" fmla="*/ 481012 w 1576387"/>
                  <a:gd name="connsiteY3" fmla="*/ 67469 h 1110672"/>
                  <a:gd name="connsiteX4" fmla="*/ 561975 w 1576387"/>
                  <a:gd name="connsiteY4" fmla="*/ 57944 h 1110672"/>
                  <a:gd name="connsiteX5" fmla="*/ 642937 w 1576387"/>
                  <a:gd name="connsiteY5" fmla="*/ 29369 h 1110672"/>
                  <a:gd name="connsiteX6" fmla="*/ 766762 w 1576387"/>
                  <a:gd name="connsiteY6" fmla="*/ 124619 h 1110672"/>
                  <a:gd name="connsiteX7" fmla="*/ 914400 w 1576387"/>
                  <a:gd name="connsiteY7" fmla="*/ 677069 h 1110672"/>
                  <a:gd name="connsiteX8" fmla="*/ 1252537 w 1576387"/>
                  <a:gd name="connsiteY8" fmla="*/ 1034255 h 1110672"/>
                  <a:gd name="connsiteX9" fmla="*/ 1576387 w 1576387"/>
                  <a:gd name="connsiteY9" fmla="*/ 1105694 h 1110672"/>
                  <a:gd name="connsiteX0" fmla="*/ 0 w 1576387"/>
                  <a:gd name="connsiteY0" fmla="*/ 129381 h 1109711"/>
                  <a:gd name="connsiteX1" fmla="*/ 209550 w 1576387"/>
                  <a:gd name="connsiteY1" fmla="*/ 119856 h 1109711"/>
                  <a:gd name="connsiteX2" fmla="*/ 433387 w 1576387"/>
                  <a:gd name="connsiteY2" fmla="*/ 794 h 1109711"/>
                  <a:gd name="connsiteX3" fmla="*/ 481012 w 1576387"/>
                  <a:gd name="connsiteY3" fmla="*/ 67469 h 1109711"/>
                  <a:gd name="connsiteX4" fmla="*/ 561975 w 1576387"/>
                  <a:gd name="connsiteY4" fmla="*/ 57944 h 1109711"/>
                  <a:gd name="connsiteX5" fmla="*/ 642937 w 1576387"/>
                  <a:gd name="connsiteY5" fmla="*/ 29369 h 1109711"/>
                  <a:gd name="connsiteX6" fmla="*/ 766762 w 1576387"/>
                  <a:gd name="connsiteY6" fmla="*/ 124619 h 1109711"/>
                  <a:gd name="connsiteX7" fmla="*/ 914400 w 1576387"/>
                  <a:gd name="connsiteY7" fmla="*/ 677069 h 1109711"/>
                  <a:gd name="connsiteX8" fmla="*/ 1252537 w 1576387"/>
                  <a:gd name="connsiteY8" fmla="*/ 1034255 h 1109711"/>
                  <a:gd name="connsiteX9" fmla="*/ 1576387 w 1576387"/>
                  <a:gd name="connsiteY9" fmla="*/ 1105694 h 1109711"/>
                  <a:gd name="connsiteX0" fmla="*/ 0 w 1576387"/>
                  <a:gd name="connsiteY0" fmla="*/ 129381 h 1110672"/>
                  <a:gd name="connsiteX1" fmla="*/ 209550 w 1576387"/>
                  <a:gd name="connsiteY1" fmla="*/ 119856 h 1110672"/>
                  <a:gd name="connsiteX2" fmla="*/ 433387 w 1576387"/>
                  <a:gd name="connsiteY2" fmla="*/ 794 h 1110672"/>
                  <a:gd name="connsiteX3" fmla="*/ 481012 w 1576387"/>
                  <a:gd name="connsiteY3" fmla="*/ 67469 h 1110672"/>
                  <a:gd name="connsiteX4" fmla="*/ 561975 w 1576387"/>
                  <a:gd name="connsiteY4" fmla="*/ 57944 h 1110672"/>
                  <a:gd name="connsiteX5" fmla="*/ 642937 w 1576387"/>
                  <a:gd name="connsiteY5" fmla="*/ 29369 h 1110672"/>
                  <a:gd name="connsiteX6" fmla="*/ 766762 w 1576387"/>
                  <a:gd name="connsiteY6" fmla="*/ 124619 h 1110672"/>
                  <a:gd name="connsiteX7" fmla="*/ 923925 w 1576387"/>
                  <a:gd name="connsiteY7" fmla="*/ 677069 h 1110672"/>
                  <a:gd name="connsiteX8" fmla="*/ 1252537 w 1576387"/>
                  <a:gd name="connsiteY8" fmla="*/ 1034255 h 1110672"/>
                  <a:gd name="connsiteX9" fmla="*/ 1576387 w 1576387"/>
                  <a:gd name="connsiteY9" fmla="*/ 1105694 h 1110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76387" h="1110672">
                    <a:moveTo>
                      <a:pt x="0" y="129381"/>
                    </a:moveTo>
                    <a:cubicBezTo>
                      <a:pt x="68659" y="135334"/>
                      <a:pt x="137319" y="141287"/>
                      <a:pt x="209550" y="119856"/>
                    </a:cubicBezTo>
                    <a:cubicBezTo>
                      <a:pt x="281781" y="98425"/>
                      <a:pt x="388144" y="9525"/>
                      <a:pt x="433387" y="794"/>
                    </a:cubicBezTo>
                    <a:cubicBezTo>
                      <a:pt x="478630" y="-7937"/>
                      <a:pt x="459581" y="57944"/>
                      <a:pt x="481012" y="67469"/>
                    </a:cubicBezTo>
                    <a:cubicBezTo>
                      <a:pt x="502443" y="76994"/>
                      <a:pt x="534988" y="64294"/>
                      <a:pt x="561975" y="57944"/>
                    </a:cubicBezTo>
                    <a:cubicBezTo>
                      <a:pt x="588962" y="51594"/>
                      <a:pt x="608806" y="18256"/>
                      <a:pt x="642937" y="29369"/>
                    </a:cubicBezTo>
                    <a:cubicBezTo>
                      <a:pt x="677068" y="40482"/>
                      <a:pt x="719931" y="16669"/>
                      <a:pt x="766762" y="124619"/>
                    </a:cubicBezTo>
                    <a:cubicBezTo>
                      <a:pt x="813593" y="232569"/>
                      <a:pt x="842962" y="525463"/>
                      <a:pt x="923925" y="677069"/>
                    </a:cubicBezTo>
                    <a:cubicBezTo>
                      <a:pt x="1004888" y="828675"/>
                      <a:pt x="1143793" y="962818"/>
                      <a:pt x="1252537" y="1034255"/>
                    </a:cubicBezTo>
                    <a:cubicBezTo>
                      <a:pt x="1361281" y="1105692"/>
                      <a:pt x="1486296" y="1119981"/>
                      <a:pt x="1576387" y="1105694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1757363" y="2438399"/>
                <a:ext cx="1585912" cy="1059956"/>
              </a:xfrm>
              <a:custGeom>
                <a:avLst/>
                <a:gdLst>
                  <a:gd name="connsiteX0" fmla="*/ 0 w 1585912"/>
                  <a:gd name="connsiteY0" fmla="*/ 9526 h 1067440"/>
                  <a:gd name="connsiteX1" fmla="*/ 223837 w 1585912"/>
                  <a:gd name="connsiteY1" fmla="*/ 14289 h 1067440"/>
                  <a:gd name="connsiteX2" fmla="*/ 381000 w 1585912"/>
                  <a:gd name="connsiteY2" fmla="*/ 14289 h 1067440"/>
                  <a:gd name="connsiteX3" fmla="*/ 490537 w 1585912"/>
                  <a:gd name="connsiteY3" fmla="*/ 209551 h 1067440"/>
                  <a:gd name="connsiteX4" fmla="*/ 547687 w 1585912"/>
                  <a:gd name="connsiteY4" fmla="*/ 528639 h 1067440"/>
                  <a:gd name="connsiteX5" fmla="*/ 695325 w 1585912"/>
                  <a:gd name="connsiteY5" fmla="*/ 847726 h 1067440"/>
                  <a:gd name="connsiteX6" fmla="*/ 1004887 w 1585912"/>
                  <a:gd name="connsiteY6" fmla="*/ 1038226 h 1067440"/>
                  <a:gd name="connsiteX7" fmla="*/ 1366837 w 1585912"/>
                  <a:gd name="connsiteY7" fmla="*/ 1066801 h 1067440"/>
                  <a:gd name="connsiteX8" fmla="*/ 1547812 w 1585912"/>
                  <a:gd name="connsiteY8" fmla="*/ 1057276 h 1067440"/>
                  <a:gd name="connsiteX9" fmla="*/ 1585912 w 1585912"/>
                  <a:gd name="connsiteY9" fmla="*/ 1047751 h 1067440"/>
                  <a:gd name="connsiteX0" fmla="*/ 0 w 1585912"/>
                  <a:gd name="connsiteY0" fmla="*/ 9526 h 1059657"/>
                  <a:gd name="connsiteX1" fmla="*/ 223837 w 1585912"/>
                  <a:gd name="connsiteY1" fmla="*/ 14289 h 1059657"/>
                  <a:gd name="connsiteX2" fmla="*/ 381000 w 1585912"/>
                  <a:gd name="connsiteY2" fmla="*/ 14289 h 1059657"/>
                  <a:gd name="connsiteX3" fmla="*/ 490537 w 1585912"/>
                  <a:gd name="connsiteY3" fmla="*/ 209551 h 1059657"/>
                  <a:gd name="connsiteX4" fmla="*/ 547687 w 1585912"/>
                  <a:gd name="connsiteY4" fmla="*/ 528639 h 1059657"/>
                  <a:gd name="connsiteX5" fmla="*/ 695325 w 1585912"/>
                  <a:gd name="connsiteY5" fmla="*/ 847726 h 1059657"/>
                  <a:gd name="connsiteX6" fmla="*/ 1004887 w 1585912"/>
                  <a:gd name="connsiteY6" fmla="*/ 1038226 h 1059657"/>
                  <a:gd name="connsiteX7" fmla="*/ 1390650 w 1585912"/>
                  <a:gd name="connsiteY7" fmla="*/ 1057276 h 1059657"/>
                  <a:gd name="connsiteX8" fmla="*/ 1547812 w 1585912"/>
                  <a:gd name="connsiteY8" fmla="*/ 1057276 h 1059657"/>
                  <a:gd name="connsiteX9" fmla="*/ 1585912 w 1585912"/>
                  <a:gd name="connsiteY9" fmla="*/ 1047751 h 1059657"/>
                  <a:gd name="connsiteX0" fmla="*/ 0 w 1585912"/>
                  <a:gd name="connsiteY0" fmla="*/ 9526 h 1059956"/>
                  <a:gd name="connsiteX1" fmla="*/ 223837 w 1585912"/>
                  <a:gd name="connsiteY1" fmla="*/ 14289 h 1059956"/>
                  <a:gd name="connsiteX2" fmla="*/ 381000 w 1585912"/>
                  <a:gd name="connsiteY2" fmla="*/ 14289 h 1059956"/>
                  <a:gd name="connsiteX3" fmla="*/ 490537 w 1585912"/>
                  <a:gd name="connsiteY3" fmla="*/ 209551 h 1059956"/>
                  <a:gd name="connsiteX4" fmla="*/ 547687 w 1585912"/>
                  <a:gd name="connsiteY4" fmla="*/ 528639 h 1059956"/>
                  <a:gd name="connsiteX5" fmla="*/ 695325 w 1585912"/>
                  <a:gd name="connsiteY5" fmla="*/ 847726 h 1059956"/>
                  <a:gd name="connsiteX6" fmla="*/ 1004887 w 1585912"/>
                  <a:gd name="connsiteY6" fmla="*/ 1038226 h 1059956"/>
                  <a:gd name="connsiteX7" fmla="*/ 1390650 w 1585912"/>
                  <a:gd name="connsiteY7" fmla="*/ 1057276 h 1059956"/>
                  <a:gd name="connsiteX8" fmla="*/ 1547812 w 1585912"/>
                  <a:gd name="connsiteY8" fmla="*/ 1052514 h 1059956"/>
                  <a:gd name="connsiteX9" fmla="*/ 1585912 w 1585912"/>
                  <a:gd name="connsiteY9" fmla="*/ 1047751 h 1059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585912" h="1059956">
                    <a:moveTo>
                      <a:pt x="0" y="9526"/>
                    </a:moveTo>
                    <a:lnTo>
                      <a:pt x="223837" y="14289"/>
                    </a:lnTo>
                    <a:cubicBezTo>
                      <a:pt x="287337" y="15083"/>
                      <a:pt x="336550" y="-18255"/>
                      <a:pt x="381000" y="14289"/>
                    </a:cubicBezTo>
                    <a:cubicBezTo>
                      <a:pt x="425450" y="46833"/>
                      <a:pt x="462756" y="123826"/>
                      <a:pt x="490537" y="209551"/>
                    </a:cubicBezTo>
                    <a:cubicBezTo>
                      <a:pt x="518318" y="295276"/>
                      <a:pt x="513556" y="422277"/>
                      <a:pt x="547687" y="528639"/>
                    </a:cubicBezTo>
                    <a:cubicBezTo>
                      <a:pt x="581818" y="635002"/>
                      <a:pt x="619125" y="762795"/>
                      <a:pt x="695325" y="847726"/>
                    </a:cubicBezTo>
                    <a:cubicBezTo>
                      <a:pt x="771525" y="932657"/>
                      <a:pt x="889000" y="1003301"/>
                      <a:pt x="1004887" y="1038226"/>
                    </a:cubicBezTo>
                    <a:cubicBezTo>
                      <a:pt x="1120775" y="1073151"/>
                      <a:pt x="1300163" y="1054895"/>
                      <a:pt x="1390650" y="1057276"/>
                    </a:cubicBezTo>
                    <a:lnTo>
                      <a:pt x="1547812" y="1052514"/>
                    </a:lnTo>
                    <a:cubicBezTo>
                      <a:pt x="1580356" y="1050927"/>
                      <a:pt x="1585118" y="1050926"/>
                      <a:pt x="1585912" y="104775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sp>
            <p:nvSpPr>
              <p:cNvPr id="18" name="Freeform 17"/>
              <p:cNvSpPr/>
              <p:nvPr/>
            </p:nvSpPr>
            <p:spPr>
              <a:xfrm>
                <a:off x="1881188" y="2434256"/>
                <a:ext cx="800100" cy="1067149"/>
              </a:xfrm>
              <a:custGeom>
                <a:avLst/>
                <a:gdLst>
                  <a:gd name="connsiteX0" fmla="*/ 0 w 800100"/>
                  <a:gd name="connsiteY0" fmla="*/ 23193 h 1067980"/>
                  <a:gd name="connsiteX1" fmla="*/ 223837 w 800100"/>
                  <a:gd name="connsiteY1" fmla="*/ 13668 h 1067980"/>
                  <a:gd name="connsiteX2" fmla="*/ 304800 w 800100"/>
                  <a:gd name="connsiteY2" fmla="*/ 185118 h 1067980"/>
                  <a:gd name="connsiteX3" fmla="*/ 319087 w 800100"/>
                  <a:gd name="connsiteY3" fmla="*/ 828056 h 1067980"/>
                  <a:gd name="connsiteX4" fmla="*/ 400050 w 800100"/>
                  <a:gd name="connsiteY4" fmla="*/ 980456 h 1067980"/>
                  <a:gd name="connsiteX5" fmla="*/ 561975 w 800100"/>
                  <a:gd name="connsiteY5" fmla="*/ 1056656 h 1067980"/>
                  <a:gd name="connsiteX6" fmla="*/ 800100 w 800100"/>
                  <a:gd name="connsiteY6" fmla="*/ 1066181 h 1067980"/>
                  <a:gd name="connsiteX0" fmla="*/ 0 w 800100"/>
                  <a:gd name="connsiteY0" fmla="*/ 23193 h 1066867"/>
                  <a:gd name="connsiteX1" fmla="*/ 223837 w 800100"/>
                  <a:gd name="connsiteY1" fmla="*/ 13668 h 1066867"/>
                  <a:gd name="connsiteX2" fmla="*/ 304800 w 800100"/>
                  <a:gd name="connsiteY2" fmla="*/ 185118 h 1066867"/>
                  <a:gd name="connsiteX3" fmla="*/ 319087 w 800100"/>
                  <a:gd name="connsiteY3" fmla="*/ 828056 h 1066867"/>
                  <a:gd name="connsiteX4" fmla="*/ 433388 w 800100"/>
                  <a:gd name="connsiteY4" fmla="*/ 1018556 h 1066867"/>
                  <a:gd name="connsiteX5" fmla="*/ 561975 w 800100"/>
                  <a:gd name="connsiteY5" fmla="*/ 1056656 h 1066867"/>
                  <a:gd name="connsiteX6" fmla="*/ 800100 w 800100"/>
                  <a:gd name="connsiteY6" fmla="*/ 1066181 h 1066867"/>
                  <a:gd name="connsiteX0" fmla="*/ 0 w 800100"/>
                  <a:gd name="connsiteY0" fmla="*/ 23193 h 1066867"/>
                  <a:gd name="connsiteX1" fmla="*/ 223837 w 800100"/>
                  <a:gd name="connsiteY1" fmla="*/ 13668 h 1066867"/>
                  <a:gd name="connsiteX2" fmla="*/ 304800 w 800100"/>
                  <a:gd name="connsiteY2" fmla="*/ 185118 h 1066867"/>
                  <a:gd name="connsiteX3" fmla="*/ 333374 w 800100"/>
                  <a:gd name="connsiteY3" fmla="*/ 828056 h 1066867"/>
                  <a:gd name="connsiteX4" fmla="*/ 433388 w 800100"/>
                  <a:gd name="connsiteY4" fmla="*/ 1018556 h 1066867"/>
                  <a:gd name="connsiteX5" fmla="*/ 561975 w 800100"/>
                  <a:gd name="connsiteY5" fmla="*/ 1056656 h 1066867"/>
                  <a:gd name="connsiteX6" fmla="*/ 800100 w 800100"/>
                  <a:gd name="connsiteY6" fmla="*/ 1066181 h 1066867"/>
                  <a:gd name="connsiteX0" fmla="*/ 0 w 800100"/>
                  <a:gd name="connsiteY0" fmla="*/ 23193 h 1067149"/>
                  <a:gd name="connsiteX1" fmla="*/ 223837 w 800100"/>
                  <a:gd name="connsiteY1" fmla="*/ 13668 h 1067149"/>
                  <a:gd name="connsiteX2" fmla="*/ 304800 w 800100"/>
                  <a:gd name="connsiteY2" fmla="*/ 185118 h 1067149"/>
                  <a:gd name="connsiteX3" fmla="*/ 333374 w 800100"/>
                  <a:gd name="connsiteY3" fmla="*/ 828056 h 1067149"/>
                  <a:gd name="connsiteX4" fmla="*/ 423863 w 800100"/>
                  <a:gd name="connsiteY4" fmla="*/ 1004269 h 1067149"/>
                  <a:gd name="connsiteX5" fmla="*/ 561975 w 800100"/>
                  <a:gd name="connsiteY5" fmla="*/ 1056656 h 1067149"/>
                  <a:gd name="connsiteX6" fmla="*/ 800100 w 800100"/>
                  <a:gd name="connsiteY6" fmla="*/ 1066181 h 1067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800100" h="1067149">
                    <a:moveTo>
                      <a:pt x="0" y="23193"/>
                    </a:moveTo>
                    <a:cubicBezTo>
                      <a:pt x="86518" y="4937"/>
                      <a:pt x="173037" y="-13319"/>
                      <a:pt x="223837" y="13668"/>
                    </a:cubicBezTo>
                    <a:cubicBezTo>
                      <a:pt x="274637" y="40655"/>
                      <a:pt x="286544" y="49387"/>
                      <a:pt x="304800" y="185118"/>
                    </a:cubicBezTo>
                    <a:cubicBezTo>
                      <a:pt x="323056" y="320849"/>
                      <a:pt x="313530" y="691531"/>
                      <a:pt x="333374" y="828056"/>
                    </a:cubicBezTo>
                    <a:cubicBezTo>
                      <a:pt x="353218" y="964581"/>
                      <a:pt x="385763" y="966169"/>
                      <a:pt x="423863" y="1004269"/>
                    </a:cubicBezTo>
                    <a:cubicBezTo>
                      <a:pt x="461963" y="1042369"/>
                      <a:pt x="499269" y="1046337"/>
                      <a:pt x="561975" y="1056656"/>
                    </a:cubicBezTo>
                    <a:cubicBezTo>
                      <a:pt x="624681" y="1066975"/>
                      <a:pt x="714375" y="1068562"/>
                      <a:pt x="800100" y="106618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000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>
                <a:off x="2166938" y="3438742"/>
                <a:ext cx="0" cy="147421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 rot="20586071">
                    <a:off x="2184489" y="1652074"/>
                    <a:ext cx="380344" cy="3230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𝑁𝑏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0586071">
                    <a:off x="2184489" y="1652074"/>
                    <a:ext cx="380344" cy="323061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TextBox 20"/>
                  <p:cNvSpPr txBox="1"/>
                  <p:nvPr/>
                </p:nvSpPr>
                <p:spPr>
                  <a:xfrm>
                    <a:off x="3485511" y="2266174"/>
                    <a:ext cx="246098" cy="3230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21" name="TextBox 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5511" y="2266174"/>
                    <a:ext cx="246098" cy="323061"/>
                  </a:xfrm>
                  <a:prstGeom prst="rect">
                    <a:avLst/>
                  </a:prstGeom>
                  <a:blipFill>
                    <a:blip r:embed="rId4"/>
                    <a:stretch>
                      <a:fillRect l="-3571" r="-3571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4297589" y="3361221"/>
                    <a:ext cx="201809" cy="323061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22" name="TextBox 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297589" y="3361221"/>
                    <a:ext cx="201809" cy="323061"/>
                  </a:xfrm>
                  <a:prstGeom prst="rect">
                    <a:avLst/>
                  </a:prstGeom>
                  <a:blipFill>
                    <a:blip r:embed="rId5"/>
                    <a:stretch>
                      <a:fillRect l="-17391" r="-17391" b="-625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1911529" y="3618573"/>
                    <a:ext cx="817962" cy="606883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den>
                          </m:f>
                        </m:oMath>
                      </m:oMathPara>
                    </a14:m>
                    <a:endParaRPr lang="en-US" sz="2000" dirty="0"/>
                  </a:p>
                </p:txBody>
              </p:sp>
            </mc:Choice>
            <mc:Fallback xmlns="">
              <p:sp>
                <p:nvSpPr>
                  <p:cNvPr id="23" name="TextBox 2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911529" y="3618573"/>
                    <a:ext cx="817962" cy="606883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624137" y="2082811"/>
                  <a:ext cx="396340" cy="3230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𝐻𝑔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24137" y="2082811"/>
                  <a:ext cx="396340" cy="323061"/>
                </a:xfrm>
                <a:prstGeom prst="rect">
                  <a:avLst/>
                </a:prstGeom>
                <a:blipFill>
                  <a:blip r:embed="rId7"/>
                  <a:stretch>
                    <a:fillRect l="-2222" r="-3333" b="-468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2661717" y="2737308"/>
                  <a:ext cx="300674" cy="3230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𝐼𝑛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1717" y="2737308"/>
                  <a:ext cx="300674" cy="323061"/>
                </a:xfrm>
                <a:prstGeom prst="rect">
                  <a:avLst/>
                </a:prstGeom>
                <a:blipFill>
                  <a:blip r:embed="rId8"/>
                  <a:stretch>
                    <a:fillRect l="-147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224089" y="3017186"/>
                  <a:ext cx="351173" cy="32306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𝑇𝑎</m:t>
                        </m:r>
                      </m:oMath>
                    </m:oMathPara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24089" y="3017186"/>
                  <a:ext cx="351173" cy="323061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Straight Arrow Connector 10"/>
            <p:cNvCxnSpPr>
              <a:stCxn id="9" idx="1"/>
              <a:endCxn id="17" idx="3"/>
            </p:cNvCxnSpPr>
            <p:nvPr/>
          </p:nvCxnSpPr>
          <p:spPr>
            <a:xfrm flipH="1" flipV="1">
              <a:off x="2624137" y="2638425"/>
              <a:ext cx="37580" cy="26041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601118" y="4919924"/>
                <a:ext cx="693112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i="1" dirty="0" smtClean="0"/>
                  <a:t>4</a:t>
                </a:r>
                <a:r>
                  <a:rPr lang="en-US" i="1" baseline="30000" dirty="0"/>
                  <a:t>th</a:t>
                </a:r>
                <a:r>
                  <a:rPr lang="en-US" i="1" dirty="0"/>
                  <a:t> </a:t>
                </a:r>
                <a:r>
                  <a:rPr lang="en-US" i="1" dirty="0" smtClean="0"/>
                  <a:t>clue:    </a:t>
                </a:r>
                <a:r>
                  <a:rPr lang="en-US" dirty="0" smtClean="0"/>
                  <a:t>Quasiparticle tunneling (Giaever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tunneling </a:t>
                </a:r>
                <a:r>
                  <a:rPr lang="en-US" dirty="0"/>
                  <a:t>spectroscopy</a:t>
                </a: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118" y="4919924"/>
                <a:ext cx="6931128" cy="369332"/>
              </a:xfrm>
              <a:prstGeom prst="rect">
                <a:avLst/>
              </a:prstGeom>
              <a:blipFill>
                <a:blip r:embed="rId10"/>
                <a:stretch>
                  <a:fillRect l="-79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1852491" y="2214332"/>
                <a:ext cx="45820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2491" y="2214332"/>
                <a:ext cx="458202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625088" y="1448928"/>
                <a:ext cx="543588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Reflectivity changes above a given frequency --- attribute to an energy gap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~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h𝑓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~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088" y="1448928"/>
                <a:ext cx="5435880" cy="646331"/>
              </a:xfrm>
              <a:prstGeom prst="rect">
                <a:avLst/>
              </a:prstGeom>
              <a:blipFill>
                <a:blip r:embed="rId12"/>
                <a:stretch>
                  <a:fillRect l="-100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9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572390"/>
              </p:ext>
            </p:extLst>
          </p:nvPr>
        </p:nvGraphicFramePr>
        <p:xfrm>
          <a:off x="7964310" y="4095947"/>
          <a:ext cx="3698603" cy="2648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Graph" r:id="rId13" imgW="2448154" imgH="1978762" progId="Origin50.Graph">
                  <p:embed/>
                </p:oleObj>
              </mc:Choice>
              <mc:Fallback>
                <p:oleObj name="Graph" r:id="rId13" imgW="2448154" imgH="1978762" progId="Origin50.Graph">
                  <p:embed/>
                  <p:pic>
                    <p:nvPicPr>
                      <p:cNvPr id="87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64310" y="4095947"/>
                        <a:ext cx="3698603" cy="26481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2275201" y="5465771"/>
            <a:ext cx="2836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MOST DEFINITIVE </a:t>
            </a:r>
            <a:r>
              <a:rPr lang="en-US" dirty="0" smtClean="0"/>
              <a:t>EVIDENCE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7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4" grpId="0"/>
      <p:bldP spid="27" grpId="0"/>
      <p:bldP spid="28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660882" y="2182876"/>
                <a:ext cx="6096000" cy="203132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(4) </a:t>
                </a:r>
                <a:r>
                  <a:rPr lang="en-US" b="1" dirty="0" smtClean="0"/>
                  <a:t>Isotope effect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∝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𝑐𝑜𝑛𝑠𝑡𝑎𝑛𝑡</m:t>
                    </m:r>
                  </m:oMath>
                </a14:m>
                <a:endParaRPr lang="en-US" u="sng" dirty="0"/>
              </a:p>
              <a:p>
                <a:endParaRPr lang="en-US" u="sng" dirty="0"/>
              </a:p>
              <a:p>
                <a:r>
                  <a:rPr lang="en-US" dirty="0"/>
                  <a:t>	</a:t>
                </a:r>
              </a:p>
              <a:p>
                <a:endParaRPr lang="en-US" u="sng" dirty="0"/>
              </a:p>
              <a:p>
                <a:r>
                  <a:rPr lang="en-US" dirty="0"/>
                  <a:t>	</a:t>
                </a:r>
              </a:p>
              <a:p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:endParaRPr lang="en-US" dirty="0"/>
              </a:p>
              <a:p>
                <a:pPr algn="ctr"/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82" y="2182876"/>
                <a:ext cx="6096000" cy="2031325"/>
              </a:xfrm>
              <a:prstGeom prst="rect">
                <a:avLst/>
              </a:prstGeom>
              <a:blipFill>
                <a:blip r:embed="rId2"/>
                <a:stretch>
                  <a:fillRect l="-800" t="-1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609124" y="300548"/>
                <a:ext cx="8208580" cy="9233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(3</a:t>
                </a:r>
                <a:r>
                  <a:rPr lang="en-US" dirty="0"/>
                  <a:t>) </a:t>
                </a:r>
                <a:r>
                  <a:rPr lang="en-US" b="1" dirty="0"/>
                  <a:t>Non-local effects    </a:t>
                </a:r>
                <a:r>
                  <a:rPr lang="en-US" dirty="0" smtClean="0"/>
                  <a:t>	impurity </a:t>
                </a:r>
                <a:r>
                  <a:rPr lang="en-US" dirty="0"/>
                  <a:t>dependence of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𝑆𝐶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properties </a:t>
                </a:r>
                <a:endParaRPr lang="en-US" dirty="0"/>
              </a:p>
              <a:p>
                <a:r>
                  <a:rPr lang="en-US" dirty="0"/>
                  <a:t>				     </a:t>
                </a:r>
                <a:endParaRPr lang="en-US" dirty="0" smtClean="0"/>
              </a:p>
              <a:p>
                <a:r>
                  <a:rPr lang="en-US" dirty="0"/>
                  <a:t>	</a:t>
                </a:r>
                <a:r>
                  <a:rPr lang="en-US" dirty="0" smtClean="0"/>
                  <a:t>		frequency </a:t>
                </a:r>
                <a:r>
                  <a:rPr lang="en-US" dirty="0"/>
                  <a:t>dependence  (screening length)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124" y="300548"/>
                <a:ext cx="8208580" cy="923330"/>
              </a:xfrm>
              <a:prstGeom prst="rect">
                <a:avLst/>
              </a:prstGeom>
              <a:blipFill>
                <a:blip r:embed="rId3"/>
                <a:stretch>
                  <a:fillRect l="-669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8166721" y="577547"/>
            <a:ext cx="273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implies long-range order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7608498" y="189781"/>
            <a:ext cx="233885" cy="1062607"/>
          </a:xfrm>
          <a:prstGeom prst="rightBrace">
            <a:avLst>
              <a:gd name="adj1" fmla="val 31243"/>
              <a:gd name="adj2" fmla="val 50000"/>
            </a:avLst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315707" y="5574742"/>
                <a:ext cx="425924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𝑌𝐵𝐶𝑂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: </m:t>
                      </m:r>
                      <m:sPre>
                        <m:sPre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sPre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Pre>
                        <m:sPre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Pre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</m:sPre>
                      <m:r>
                        <a:rPr lang="en-US" i="1">
                          <a:latin typeface="Cambria Math" panose="02040503050406030204" pitchFamily="18" charset="0"/>
                        </a:rPr>
                        <m:t>              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=0−0.05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5707" y="5574742"/>
                <a:ext cx="42592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1110783" y="2826580"/>
                <a:ext cx="253229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non transition metals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783" y="2826580"/>
                <a:ext cx="2532296" cy="369332"/>
              </a:xfrm>
              <a:prstGeom prst="rect">
                <a:avLst/>
              </a:prstGeom>
              <a:blipFill>
                <a:blip r:embed="rId5"/>
                <a:stretch>
                  <a:fillRect l="-192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1110783" y="3471139"/>
                <a:ext cx="95041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/>
                  <a:t>dependence </a:t>
                </a:r>
                <a:r>
                  <a:rPr lang="en-US" dirty="0"/>
                  <a:t>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dirty="0"/>
                  <a:t> on isotope mass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  ions, phonons involved in the superconducting mechanism </a:t>
                </a:r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0783" y="3471139"/>
                <a:ext cx="9504140" cy="369332"/>
              </a:xfrm>
              <a:prstGeom prst="rect">
                <a:avLst/>
              </a:prstGeom>
              <a:blipFill>
                <a:blip r:embed="rId6"/>
                <a:stretch>
                  <a:fillRect l="-513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6553234" y="2867891"/>
            <a:ext cx="40641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experiment:  </a:t>
            </a:r>
            <a:r>
              <a:rPr lang="en-US" dirty="0" err="1"/>
              <a:t>Kamerlingh</a:t>
            </a:r>
            <a:r>
              <a:rPr lang="en-US" dirty="0"/>
              <a:t> </a:t>
            </a:r>
            <a:r>
              <a:rPr lang="en-US" dirty="0" err="1"/>
              <a:t>Onnes</a:t>
            </a:r>
            <a:r>
              <a:rPr lang="en-US" dirty="0"/>
              <a:t> 1922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567564" y="2641185"/>
                <a:ext cx="1921423" cy="6182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ℓ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𝑛𝑀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564" y="2641185"/>
                <a:ext cx="1921423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801376" y="4443720"/>
            <a:ext cx="8859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Important clue but not definitive --- </a:t>
            </a:r>
            <a:r>
              <a:rPr lang="en-US" u="sng" dirty="0" smtClean="0"/>
              <a:t>not </a:t>
            </a:r>
            <a:r>
              <a:rPr lang="en-US" dirty="0" smtClean="0"/>
              <a:t>seen is all superconductors (even conventional ones)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25518" y="5081637"/>
            <a:ext cx="10648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Weakly observed in some HTSC superconductors that are not thought to be conventional BCS superconductors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40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524" y="148197"/>
            <a:ext cx="20204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Microscopic Theory</a:t>
            </a:r>
          </a:p>
          <a:p>
            <a:endParaRPr lang="en-US" u="sng" dirty="0"/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804118" y="716417"/>
            <a:ext cx="9337409" cy="2585323"/>
            <a:chOff x="390144" y="1743456"/>
            <a:chExt cx="7228452" cy="258532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390144" y="1743456"/>
                  <a:ext cx="7228452" cy="2585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dirty="0" smtClean="0"/>
                    <a:t>Pre- BCS:		(1) Perfect Conductivity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dirty="0"/>
                    <a:t>	</a:t>
                  </a:r>
                  <a:r>
                    <a:rPr lang="en-US" dirty="0" smtClean="0"/>
                    <a:t>	(2) Meissner Effect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dirty="0"/>
                    <a:t>	</a:t>
                  </a:r>
                  <a:r>
                    <a:rPr lang="en-US" dirty="0" smtClean="0"/>
                    <a:t>	(3) Second order transition </a:t>
                  </a:r>
                  <a14:m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dirty="0" smtClean="0"/>
                    <a:t> small energy scale of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f>
                        <m:fPr>
                          <m:type m:val="li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𝑒𝑉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𝑒𝑙𝑒𝑐𝑡𝑟𝑜𝑛</m:t>
                          </m:r>
                        </m:den>
                      </m:f>
                    </m:oMath>
                  </a14:m>
                  <a:endParaRPr lang="en-US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en-US" dirty="0" smtClean="0"/>
                    <a:t>		(4) Energy Gap </a:t>
                  </a:r>
                  <a14:m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∆~</m:t>
                      </m:r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</m:oMath>
                  </a14:m>
                  <a:endParaRPr lang="en-US" dirty="0" smtClean="0"/>
                </a:p>
                <a:p>
                  <a:pPr>
                    <a:lnSpc>
                      <a:spcPct val="150000"/>
                    </a:lnSpc>
                  </a:pPr>
                  <a:r>
                    <a:rPr lang="en-US" dirty="0"/>
                    <a:t>	</a:t>
                  </a:r>
                  <a:r>
                    <a:rPr lang="en-US" dirty="0" smtClean="0"/>
                    <a:t>	(5) Does not occur in best metals</a:t>
                  </a:r>
                </a:p>
                <a:p>
                  <a:pPr>
                    <a:lnSpc>
                      <a:spcPct val="150000"/>
                    </a:lnSpc>
                  </a:pPr>
                  <a:r>
                    <a:rPr lang="en-US" dirty="0"/>
                    <a:t>	</a:t>
                  </a:r>
                  <a:r>
                    <a:rPr lang="en-US" dirty="0" smtClean="0"/>
                    <a:t>	(6) Isotope effect -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−∝</m:t>
                          </m:r>
                        </m:sup>
                      </m:sSup>
                    </m:oMath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144" y="1743456"/>
                  <a:ext cx="7228452" cy="2585323"/>
                </a:xfrm>
                <a:prstGeom prst="rect">
                  <a:avLst/>
                </a:prstGeom>
                <a:blipFill>
                  <a:blip r:embed="rId3"/>
                  <a:stretch>
                    <a:fillRect l="-587" b="-117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5" name="Object 4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146800" y="3352800"/>
                <a:ext cx="914400" cy="19843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45" name="Equation" r:id="rId4" imgW="914400" imgH="198720" progId="Equation.DSMT4">
                        <p:embed/>
                      </p:oleObj>
                    </mc:Choice>
                    <mc:Fallback>
                      <p:oleObj name="Equation" r:id="rId4" imgW="914400" imgH="198720" progId="Equation.DSMT4">
                        <p:embed/>
                        <p:pic>
                          <p:nvPicPr>
                            <p:cNvPr id="5" name="Object 4"/>
                            <p:cNvPicPr/>
                            <p:nvPr/>
                          </p:nvPicPr>
                          <p:blipFill>
                            <a:blip r:embed="rId5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146800" y="3352800"/>
                              <a:ext cx="914400" cy="19843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" name="Object 6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3675360756"/>
                    </p:ext>
                  </p:extLst>
                </p:nvPr>
              </p:nvGraphicFramePr>
              <p:xfrm>
                <a:off x="6146800" y="3352800"/>
                <a:ext cx="914400" cy="198438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29" name="Equation" r:id="rId6" imgW="914400" imgH="198720" progId="Equation.DSMT4">
                        <p:embed/>
                      </p:oleObj>
                    </mc:Choice>
                    <mc:Fallback>
                      <p:oleObj name="Equation" r:id="rId6" imgW="914400" imgH="198720" progId="Equation.DSMT4">
                        <p:embed/>
                        <p:pic>
                          <p:nvPicPr>
                            <p:cNvPr id="0" name=""/>
                            <p:cNvPicPr/>
                            <p:nvPr/>
                          </p:nvPicPr>
                          <p:blipFill>
                            <a:blip r:embed="rId7"/>
                            <a:stretch>
                              <a:fillRect/>
                            </a:stretch>
                          </p:blipFill>
                          <p:spPr>
                            <a:xfrm>
                              <a:off x="6146800" y="3352800"/>
                              <a:ext cx="914400" cy="198438"/>
                            </a:xfrm>
                            <a:prstGeom prst="rect">
                              <a:avLst/>
                            </a:prstGeom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sp>
          <p:nvSpPr>
            <p:cNvPr id="6" name="Left Brace 5"/>
            <p:cNvSpPr/>
            <p:nvPr/>
          </p:nvSpPr>
          <p:spPr>
            <a:xfrm>
              <a:off x="1512766" y="2695743"/>
              <a:ext cx="240393" cy="746851"/>
            </a:xfrm>
            <a:prstGeom prst="leftBrace">
              <a:avLst>
                <a:gd name="adj1" fmla="val 23727"/>
                <a:gd name="adj2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Left Brace 6"/>
            <p:cNvSpPr/>
            <p:nvPr/>
          </p:nvSpPr>
          <p:spPr>
            <a:xfrm>
              <a:off x="1531980" y="3523795"/>
              <a:ext cx="221179" cy="804982"/>
            </a:xfrm>
            <a:prstGeom prst="leftBrace">
              <a:avLst>
                <a:gd name="adj1" fmla="val 28699"/>
                <a:gd name="adj2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3879" y="2712951"/>
              <a:ext cx="8151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/>
                <a:t>e</a:t>
              </a:r>
              <a:r>
                <a:rPr lang="en-US" i="1" dirty="0" smtClean="0"/>
                <a:t>lectrons</a:t>
              </a:r>
            </a:p>
            <a:p>
              <a:pPr algn="ctr"/>
              <a:r>
                <a:rPr lang="en-US" dirty="0" smtClean="0"/>
                <a:t>involved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39759" y="3564088"/>
              <a:ext cx="81927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i="1" dirty="0"/>
                <a:t>p</a:t>
              </a:r>
              <a:r>
                <a:rPr lang="en-US" i="1" dirty="0" smtClean="0"/>
                <a:t>honons </a:t>
              </a:r>
            </a:p>
            <a:p>
              <a:pPr algn="ctr"/>
              <a:r>
                <a:rPr lang="en-US" i="1" dirty="0"/>
                <a:t>i</a:t>
              </a:r>
              <a:r>
                <a:rPr lang="en-US" i="1" dirty="0" smtClean="0"/>
                <a:t>nvolved</a:t>
              </a:r>
              <a:endParaRPr lang="en-US" i="1" dirty="0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802197" y="148197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BCS - 1957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04118" y="3766715"/>
            <a:ext cx="101354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Steps in the development of a microscopic theory: </a:t>
            </a:r>
          </a:p>
          <a:p>
            <a:endParaRPr lang="en-US" dirty="0"/>
          </a:p>
          <a:p>
            <a:pPr marL="342900" indent="-342900">
              <a:buAutoNum type="arabicPlain" startAt="1950"/>
            </a:pPr>
            <a:r>
              <a:rPr lang="en-US" dirty="0" smtClean="0"/>
              <a:t>   </a:t>
            </a:r>
            <a:r>
              <a:rPr lang="en-US" dirty="0" err="1" smtClean="0"/>
              <a:t>Frölich</a:t>
            </a:r>
            <a:r>
              <a:rPr lang="en-US" dirty="0" smtClean="0"/>
              <a:t>	Nature of attractive electron-phonon interactions   (refined by Bardeen, Pines UIUC)</a:t>
            </a:r>
          </a:p>
          <a:p>
            <a:endParaRPr lang="en-US" dirty="0"/>
          </a:p>
          <a:p>
            <a:r>
              <a:rPr lang="en-US" dirty="0" smtClean="0"/>
              <a:t>1956   Cooper	Mechanism to get phase transition from electron-phonon coupling</a:t>
            </a:r>
          </a:p>
          <a:p>
            <a:endParaRPr lang="en-US" dirty="0" smtClean="0"/>
          </a:p>
          <a:p>
            <a:r>
              <a:rPr lang="en-US" dirty="0" smtClean="0"/>
              <a:t>1957    BCS	Full theory of </a:t>
            </a:r>
            <a:r>
              <a:rPr lang="en-US" dirty="0" err="1" smtClean="0"/>
              <a:t>wavefunction</a:t>
            </a:r>
            <a:r>
              <a:rPr lang="en-US" dirty="0" smtClean="0"/>
              <a:t>  </a:t>
            </a:r>
            <a:r>
              <a:rPr lang="en-US" dirty="0" smtClean="0">
                <a:sym typeface="Wingdings" panose="05000000000000000000" pitchFamily="2" charset="2"/>
              </a:rPr>
              <a:t></a:t>
            </a:r>
            <a:r>
              <a:rPr lang="en-US" dirty="0">
                <a:sym typeface="Wingdings 3" panose="05040102010807070707" pitchFamily="18" charset="2"/>
              </a:rPr>
              <a:t> </a:t>
            </a:r>
            <a:r>
              <a:rPr lang="en-US" dirty="0" smtClean="0">
                <a:sym typeface="Wingdings 3" panose="05040102010807070707" pitchFamily="18" charset="2"/>
              </a:rPr>
              <a:t> SC </a:t>
            </a:r>
            <a:r>
              <a:rPr lang="en-US" dirty="0" smtClean="0"/>
              <a:t>properties	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7906" y="5455031"/>
                <a:ext cx="32024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906" y="5455031"/>
                <a:ext cx="320245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46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 80"/>
          <p:cNvSpPr/>
          <p:nvPr/>
        </p:nvSpPr>
        <p:spPr>
          <a:xfrm>
            <a:off x="7057417" y="1741833"/>
            <a:ext cx="530157" cy="355059"/>
          </a:xfrm>
          <a:custGeom>
            <a:avLst/>
            <a:gdLst>
              <a:gd name="connsiteX0" fmla="*/ 4864 w 530157"/>
              <a:gd name="connsiteY0" fmla="*/ 0 h 355059"/>
              <a:gd name="connsiteX1" fmla="*/ 0 w 530157"/>
              <a:gd name="connsiteY1" fmla="*/ 350196 h 355059"/>
              <a:gd name="connsiteX2" fmla="*/ 530157 w 530157"/>
              <a:gd name="connsiteY2" fmla="*/ 355059 h 355059"/>
              <a:gd name="connsiteX3" fmla="*/ 277238 w 530157"/>
              <a:gd name="connsiteY3" fmla="*/ 277238 h 355059"/>
              <a:gd name="connsiteX4" fmla="*/ 97277 w 530157"/>
              <a:gd name="connsiteY4" fmla="*/ 107004 h 355059"/>
              <a:gd name="connsiteX5" fmla="*/ 4864 w 530157"/>
              <a:gd name="connsiteY5" fmla="*/ 0 h 355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0157" h="355059">
                <a:moveTo>
                  <a:pt x="4864" y="0"/>
                </a:moveTo>
                <a:cubicBezTo>
                  <a:pt x="3243" y="116732"/>
                  <a:pt x="1621" y="233464"/>
                  <a:pt x="0" y="350196"/>
                </a:cubicBezTo>
                <a:lnTo>
                  <a:pt x="530157" y="355059"/>
                </a:lnTo>
                <a:lnTo>
                  <a:pt x="277238" y="277238"/>
                </a:lnTo>
                <a:lnTo>
                  <a:pt x="97277" y="107004"/>
                </a:lnTo>
                <a:lnTo>
                  <a:pt x="4864" y="0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55517" y="1029193"/>
            <a:ext cx="1180212" cy="112166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822" y="180100"/>
            <a:ext cx="6644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Cooper Instability Problem (1956)  	Attractive force  </a:t>
            </a:r>
            <a:r>
              <a:rPr lang="en-US" dirty="0">
                <a:sym typeface="Wingdings" panose="05000000000000000000" pitchFamily="2" charset="2"/>
              </a:rPr>
              <a:t></a:t>
            </a:r>
            <a:r>
              <a:rPr lang="en-US" dirty="0" smtClean="0"/>
              <a:t>  new state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95863" y="1001309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NORMAL </a:t>
            </a:r>
          </a:p>
          <a:p>
            <a:pPr algn="ctr"/>
            <a:r>
              <a:rPr lang="en-US" dirty="0" smtClean="0"/>
              <a:t>STATE 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/>
          </p:nvPr>
        </p:nvGraphicFramePr>
        <p:xfrm>
          <a:off x="953489" y="1600319"/>
          <a:ext cx="576713" cy="309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4" name="Equation" r:id="rId3" imgW="520560" imgH="279360" progId="Equation.DSMT4">
                  <p:embed/>
                </p:oleObj>
              </mc:Choice>
              <mc:Fallback>
                <p:oleObj name="Equation" r:id="rId3" imgW="520560" imgH="2793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53489" y="1600319"/>
                        <a:ext cx="576713" cy="309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Oval 9"/>
          <p:cNvSpPr/>
          <p:nvPr/>
        </p:nvSpPr>
        <p:spPr>
          <a:xfrm>
            <a:off x="3906948" y="1525652"/>
            <a:ext cx="109728" cy="109728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84387" y="15284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/>
          </p:nvPr>
        </p:nvGraphicFramePr>
        <p:xfrm>
          <a:off x="2335686" y="1223278"/>
          <a:ext cx="541972" cy="450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5" name="Equation" r:id="rId5" imgW="304560" imgH="253800" progId="Equation.DSMT4">
                  <p:embed/>
                </p:oleObj>
              </mc:Choice>
              <mc:Fallback>
                <p:oleObj name="Equation" r:id="rId5" imgW="30456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35686" y="1223278"/>
                        <a:ext cx="541972" cy="450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7" name="Group 66"/>
          <p:cNvGrpSpPr/>
          <p:nvPr/>
        </p:nvGrpSpPr>
        <p:grpSpPr>
          <a:xfrm>
            <a:off x="5281020" y="899985"/>
            <a:ext cx="3225000" cy="1568578"/>
            <a:chOff x="3997124" y="1189483"/>
            <a:chExt cx="3225000" cy="1568578"/>
          </a:xfrm>
        </p:grpSpPr>
        <p:sp>
          <p:nvSpPr>
            <p:cNvPr id="13" name="Rectangle 12"/>
            <p:cNvSpPr/>
            <p:nvPr/>
          </p:nvSpPr>
          <p:spPr>
            <a:xfrm>
              <a:off x="4495740" y="1587397"/>
              <a:ext cx="1280160" cy="80886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4496372" y="1189697"/>
              <a:ext cx="0" cy="11993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491991" y="2389085"/>
              <a:ext cx="238563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Isosceles Triangle 21"/>
            <p:cNvSpPr/>
            <p:nvPr/>
          </p:nvSpPr>
          <p:spPr>
            <a:xfrm rot="10800000">
              <a:off x="5534593" y="1592122"/>
              <a:ext cx="228539" cy="423867"/>
            </a:xfrm>
            <a:custGeom>
              <a:avLst/>
              <a:gdLst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362345 w 362345"/>
                <a:gd name="connsiteY2" fmla="*/ 449929 h 449929"/>
                <a:gd name="connsiteX3" fmla="*/ 0 w 362345"/>
                <a:gd name="connsiteY3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204217 w 362345"/>
                <a:gd name="connsiteY2" fmla="*/ 235615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75642 w 362345"/>
                <a:gd name="connsiteY2" fmla="*/ 278477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42304 w 362345"/>
                <a:gd name="connsiteY2" fmla="*/ 302289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42304 w 362345"/>
                <a:gd name="connsiteY2" fmla="*/ 302289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61354 w 362345"/>
                <a:gd name="connsiteY2" fmla="*/ 288002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61354 w 362345"/>
                <a:gd name="connsiteY2" fmla="*/ 288002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61354 w 362345"/>
                <a:gd name="connsiteY2" fmla="*/ 288002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75642 w 362345"/>
                <a:gd name="connsiteY2" fmla="*/ 278477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99455 w 362345"/>
                <a:gd name="connsiteY2" fmla="*/ 326102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99455 w 362345"/>
                <a:gd name="connsiteY2" fmla="*/ 326102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199455 w 362345"/>
                <a:gd name="connsiteY2" fmla="*/ 326102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49929 h 449929"/>
                <a:gd name="connsiteX1" fmla="*/ 36235 w 362345"/>
                <a:gd name="connsiteY1" fmla="*/ 0 h 449929"/>
                <a:gd name="connsiteX2" fmla="*/ 232670 w 362345"/>
                <a:gd name="connsiteY2" fmla="*/ 326102 h 449929"/>
                <a:gd name="connsiteX3" fmla="*/ 362345 w 362345"/>
                <a:gd name="connsiteY3" fmla="*/ 449929 h 449929"/>
                <a:gd name="connsiteX4" fmla="*/ 0 w 362345"/>
                <a:gd name="connsiteY4" fmla="*/ 449929 h 449929"/>
                <a:gd name="connsiteX0" fmla="*/ 0 w 362345"/>
                <a:gd name="connsiteY0" fmla="*/ 461121 h 461121"/>
                <a:gd name="connsiteX1" fmla="*/ 36235 w 362345"/>
                <a:gd name="connsiteY1" fmla="*/ 11192 h 461121"/>
                <a:gd name="connsiteX2" fmla="*/ 117757 w 362345"/>
                <a:gd name="connsiteY2" fmla="*/ 153068 h 461121"/>
                <a:gd name="connsiteX3" fmla="*/ 232670 w 362345"/>
                <a:gd name="connsiteY3" fmla="*/ 337294 h 461121"/>
                <a:gd name="connsiteX4" fmla="*/ 362345 w 362345"/>
                <a:gd name="connsiteY4" fmla="*/ 461121 h 461121"/>
                <a:gd name="connsiteX5" fmla="*/ 0 w 362345"/>
                <a:gd name="connsiteY5" fmla="*/ 461121 h 461121"/>
                <a:gd name="connsiteX0" fmla="*/ 0 w 362345"/>
                <a:gd name="connsiteY0" fmla="*/ 438405 h 438405"/>
                <a:gd name="connsiteX1" fmla="*/ 39254 w 362345"/>
                <a:gd name="connsiteY1" fmla="*/ 12937 h 438405"/>
                <a:gd name="connsiteX2" fmla="*/ 117757 w 362345"/>
                <a:gd name="connsiteY2" fmla="*/ 130352 h 438405"/>
                <a:gd name="connsiteX3" fmla="*/ 232670 w 362345"/>
                <a:gd name="connsiteY3" fmla="*/ 314578 h 438405"/>
                <a:gd name="connsiteX4" fmla="*/ 362345 w 362345"/>
                <a:gd name="connsiteY4" fmla="*/ 438405 h 438405"/>
                <a:gd name="connsiteX5" fmla="*/ 0 w 362345"/>
                <a:gd name="connsiteY5" fmla="*/ 438405 h 438405"/>
                <a:gd name="connsiteX0" fmla="*/ 0 w 362345"/>
                <a:gd name="connsiteY0" fmla="*/ 449701 h 449701"/>
                <a:gd name="connsiteX1" fmla="*/ 36235 w 362345"/>
                <a:gd name="connsiteY1" fmla="*/ 12003 h 449701"/>
                <a:gd name="connsiteX2" fmla="*/ 117757 w 362345"/>
                <a:gd name="connsiteY2" fmla="*/ 141648 h 449701"/>
                <a:gd name="connsiteX3" fmla="*/ 232670 w 362345"/>
                <a:gd name="connsiteY3" fmla="*/ 325874 h 449701"/>
                <a:gd name="connsiteX4" fmla="*/ 362345 w 362345"/>
                <a:gd name="connsiteY4" fmla="*/ 449701 h 449701"/>
                <a:gd name="connsiteX5" fmla="*/ 0 w 362345"/>
                <a:gd name="connsiteY5" fmla="*/ 449701 h 449701"/>
                <a:gd name="connsiteX0" fmla="*/ 6037 w 326110"/>
                <a:gd name="connsiteY0" fmla="*/ 452147 h 452147"/>
                <a:gd name="connsiteX1" fmla="*/ 0 w 326110"/>
                <a:gd name="connsiteY1" fmla="*/ 12003 h 452147"/>
                <a:gd name="connsiteX2" fmla="*/ 81522 w 326110"/>
                <a:gd name="connsiteY2" fmla="*/ 141648 h 452147"/>
                <a:gd name="connsiteX3" fmla="*/ 196435 w 326110"/>
                <a:gd name="connsiteY3" fmla="*/ 325874 h 452147"/>
                <a:gd name="connsiteX4" fmla="*/ 326110 w 326110"/>
                <a:gd name="connsiteY4" fmla="*/ 449701 h 452147"/>
                <a:gd name="connsiteX5" fmla="*/ 6037 w 326110"/>
                <a:gd name="connsiteY5" fmla="*/ 452147 h 452147"/>
                <a:gd name="connsiteX0" fmla="*/ 6037 w 304975"/>
                <a:gd name="connsiteY0" fmla="*/ 452147 h 452147"/>
                <a:gd name="connsiteX1" fmla="*/ 0 w 304975"/>
                <a:gd name="connsiteY1" fmla="*/ 12003 h 452147"/>
                <a:gd name="connsiteX2" fmla="*/ 81522 w 304975"/>
                <a:gd name="connsiteY2" fmla="*/ 141648 h 452147"/>
                <a:gd name="connsiteX3" fmla="*/ 196435 w 304975"/>
                <a:gd name="connsiteY3" fmla="*/ 325874 h 452147"/>
                <a:gd name="connsiteX4" fmla="*/ 304975 w 304975"/>
                <a:gd name="connsiteY4" fmla="*/ 449701 h 452147"/>
                <a:gd name="connsiteX5" fmla="*/ 6037 w 304975"/>
                <a:gd name="connsiteY5" fmla="*/ 452147 h 452147"/>
                <a:gd name="connsiteX0" fmla="*/ 6037 w 304975"/>
                <a:gd name="connsiteY0" fmla="*/ 440144 h 440144"/>
                <a:gd name="connsiteX1" fmla="*/ 0 w 304975"/>
                <a:gd name="connsiteY1" fmla="*/ 0 h 440144"/>
                <a:gd name="connsiteX2" fmla="*/ 81522 w 304975"/>
                <a:gd name="connsiteY2" fmla="*/ 129645 h 440144"/>
                <a:gd name="connsiteX3" fmla="*/ 196435 w 304975"/>
                <a:gd name="connsiteY3" fmla="*/ 313871 h 440144"/>
                <a:gd name="connsiteX4" fmla="*/ 304975 w 304975"/>
                <a:gd name="connsiteY4" fmla="*/ 437698 h 440144"/>
                <a:gd name="connsiteX5" fmla="*/ 6037 w 304975"/>
                <a:gd name="connsiteY5" fmla="*/ 440144 h 440144"/>
                <a:gd name="connsiteX0" fmla="*/ 12075 w 311013"/>
                <a:gd name="connsiteY0" fmla="*/ 462159 h 462159"/>
                <a:gd name="connsiteX1" fmla="*/ 0 w 311013"/>
                <a:gd name="connsiteY1" fmla="*/ 0 h 462159"/>
                <a:gd name="connsiteX2" fmla="*/ 87560 w 311013"/>
                <a:gd name="connsiteY2" fmla="*/ 151660 h 462159"/>
                <a:gd name="connsiteX3" fmla="*/ 202473 w 311013"/>
                <a:gd name="connsiteY3" fmla="*/ 335886 h 462159"/>
                <a:gd name="connsiteX4" fmla="*/ 311013 w 311013"/>
                <a:gd name="connsiteY4" fmla="*/ 459713 h 462159"/>
                <a:gd name="connsiteX5" fmla="*/ 12075 w 311013"/>
                <a:gd name="connsiteY5" fmla="*/ 462159 h 462159"/>
                <a:gd name="connsiteX0" fmla="*/ 12075 w 311013"/>
                <a:gd name="connsiteY0" fmla="*/ 462159 h 462159"/>
                <a:gd name="connsiteX1" fmla="*/ 0 w 311013"/>
                <a:gd name="connsiteY1" fmla="*/ 0 h 462159"/>
                <a:gd name="connsiteX2" fmla="*/ 87560 w 311013"/>
                <a:gd name="connsiteY2" fmla="*/ 151660 h 462159"/>
                <a:gd name="connsiteX3" fmla="*/ 202473 w 311013"/>
                <a:gd name="connsiteY3" fmla="*/ 335886 h 462159"/>
                <a:gd name="connsiteX4" fmla="*/ 311013 w 311013"/>
                <a:gd name="connsiteY4" fmla="*/ 459713 h 462159"/>
                <a:gd name="connsiteX5" fmla="*/ 12075 w 311013"/>
                <a:gd name="connsiteY5" fmla="*/ 462159 h 462159"/>
                <a:gd name="connsiteX0" fmla="*/ 5917 w 304855"/>
                <a:gd name="connsiteY0" fmla="*/ 462159 h 462159"/>
                <a:gd name="connsiteX1" fmla="*/ 0 w 304855"/>
                <a:gd name="connsiteY1" fmla="*/ 0 h 462159"/>
                <a:gd name="connsiteX2" fmla="*/ 81402 w 304855"/>
                <a:gd name="connsiteY2" fmla="*/ 151660 h 462159"/>
                <a:gd name="connsiteX3" fmla="*/ 196315 w 304855"/>
                <a:gd name="connsiteY3" fmla="*/ 335886 h 462159"/>
                <a:gd name="connsiteX4" fmla="*/ 304855 w 304855"/>
                <a:gd name="connsiteY4" fmla="*/ 459713 h 462159"/>
                <a:gd name="connsiteX5" fmla="*/ 5917 w 304855"/>
                <a:gd name="connsiteY5" fmla="*/ 462159 h 462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4855" h="462159">
                  <a:moveTo>
                    <a:pt x="5917" y="462159"/>
                  </a:moveTo>
                  <a:cubicBezTo>
                    <a:pt x="3905" y="315444"/>
                    <a:pt x="2012" y="146715"/>
                    <a:pt x="0" y="0"/>
                  </a:cubicBezTo>
                  <a:cubicBezTo>
                    <a:pt x="18117" y="29379"/>
                    <a:pt x="48663" y="97310"/>
                    <a:pt x="81402" y="151660"/>
                  </a:cubicBezTo>
                  <a:cubicBezTo>
                    <a:pt x="114141" y="206010"/>
                    <a:pt x="154041" y="284544"/>
                    <a:pt x="196315" y="335886"/>
                  </a:cubicBezTo>
                  <a:cubicBezTo>
                    <a:pt x="239500" y="408912"/>
                    <a:pt x="237858" y="405737"/>
                    <a:pt x="304855" y="459713"/>
                  </a:cubicBezTo>
                  <a:lnTo>
                    <a:pt x="5917" y="462159"/>
                  </a:ln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Arc 20"/>
            <p:cNvSpPr/>
            <p:nvPr/>
          </p:nvSpPr>
          <p:spPr>
            <a:xfrm rot="2164128">
              <a:off x="5540067" y="1783432"/>
              <a:ext cx="597750" cy="371229"/>
            </a:xfrm>
            <a:custGeom>
              <a:avLst/>
              <a:gdLst>
                <a:gd name="connsiteX0" fmla="*/ 412901 w 986841"/>
                <a:gd name="connsiteY0" fmla="*/ 5502 h 820919"/>
                <a:gd name="connsiteX1" fmla="*/ 969498 w 986841"/>
                <a:gd name="connsiteY1" fmla="*/ 302593 h 820919"/>
                <a:gd name="connsiteX2" fmla="*/ 493421 w 986841"/>
                <a:gd name="connsiteY2" fmla="*/ 410460 h 820919"/>
                <a:gd name="connsiteX3" fmla="*/ 412901 w 986841"/>
                <a:gd name="connsiteY3" fmla="*/ 5502 h 820919"/>
                <a:gd name="connsiteX0" fmla="*/ 412901 w 986841"/>
                <a:gd name="connsiteY0" fmla="*/ 5502 h 820919"/>
                <a:gd name="connsiteX1" fmla="*/ 969498 w 986841"/>
                <a:gd name="connsiteY1" fmla="*/ 302593 h 820919"/>
                <a:gd name="connsiteX0" fmla="*/ 0 w 556597"/>
                <a:gd name="connsiteY0" fmla="*/ 5548 h 410506"/>
                <a:gd name="connsiteX1" fmla="*/ 556597 w 556597"/>
                <a:gd name="connsiteY1" fmla="*/ 302639 h 410506"/>
                <a:gd name="connsiteX2" fmla="*/ 80520 w 556597"/>
                <a:gd name="connsiteY2" fmla="*/ 410506 h 410506"/>
                <a:gd name="connsiteX3" fmla="*/ 0 w 556597"/>
                <a:gd name="connsiteY3" fmla="*/ 5548 h 410506"/>
                <a:gd name="connsiteX0" fmla="*/ 0 w 556597"/>
                <a:gd name="connsiteY0" fmla="*/ 5548 h 410506"/>
                <a:gd name="connsiteX1" fmla="*/ 532833 w 556597"/>
                <a:gd name="connsiteY1" fmla="*/ 367083 h 410506"/>
                <a:gd name="connsiteX0" fmla="*/ 9078 w 565675"/>
                <a:gd name="connsiteY0" fmla="*/ 5548 h 410506"/>
                <a:gd name="connsiteX1" fmla="*/ 565675 w 565675"/>
                <a:gd name="connsiteY1" fmla="*/ 302639 h 410506"/>
                <a:gd name="connsiteX2" fmla="*/ 89598 w 565675"/>
                <a:gd name="connsiteY2" fmla="*/ 410506 h 410506"/>
                <a:gd name="connsiteX3" fmla="*/ 9078 w 565675"/>
                <a:gd name="connsiteY3" fmla="*/ 5548 h 410506"/>
                <a:gd name="connsiteX0" fmla="*/ 0 w 565675"/>
                <a:gd name="connsiteY0" fmla="*/ 41619 h 410506"/>
                <a:gd name="connsiteX1" fmla="*/ 541911 w 565675"/>
                <a:gd name="connsiteY1" fmla="*/ 367083 h 410506"/>
                <a:gd name="connsiteX0" fmla="*/ 9078 w 565675"/>
                <a:gd name="connsiteY0" fmla="*/ 5548 h 410506"/>
                <a:gd name="connsiteX1" fmla="*/ 565675 w 565675"/>
                <a:gd name="connsiteY1" fmla="*/ 302639 h 410506"/>
                <a:gd name="connsiteX2" fmla="*/ 89598 w 565675"/>
                <a:gd name="connsiteY2" fmla="*/ 410506 h 410506"/>
                <a:gd name="connsiteX3" fmla="*/ 9078 w 565675"/>
                <a:gd name="connsiteY3" fmla="*/ 5548 h 410506"/>
                <a:gd name="connsiteX0" fmla="*/ 0 w 565675"/>
                <a:gd name="connsiteY0" fmla="*/ 41619 h 410506"/>
                <a:gd name="connsiteX1" fmla="*/ 541911 w 565675"/>
                <a:gd name="connsiteY1" fmla="*/ 367083 h 410506"/>
                <a:gd name="connsiteX0" fmla="*/ 20628 w 577225"/>
                <a:gd name="connsiteY0" fmla="*/ 5548 h 410506"/>
                <a:gd name="connsiteX1" fmla="*/ 577225 w 577225"/>
                <a:gd name="connsiteY1" fmla="*/ 302639 h 410506"/>
                <a:gd name="connsiteX2" fmla="*/ 101148 w 577225"/>
                <a:gd name="connsiteY2" fmla="*/ 410506 h 410506"/>
                <a:gd name="connsiteX3" fmla="*/ 20628 w 577225"/>
                <a:gd name="connsiteY3" fmla="*/ 5548 h 410506"/>
                <a:gd name="connsiteX0" fmla="*/ 0 w 577225"/>
                <a:gd name="connsiteY0" fmla="*/ 50031 h 410506"/>
                <a:gd name="connsiteX1" fmla="*/ 553461 w 577225"/>
                <a:gd name="connsiteY1" fmla="*/ 367083 h 410506"/>
                <a:gd name="connsiteX0" fmla="*/ 20628 w 577225"/>
                <a:gd name="connsiteY0" fmla="*/ 5548 h 410506"/>
                <a:gd name="connsiteX1" fmla="*/ 577225 w 577225"/>
                <a:gd name="connsiteY1" fmla="*/ 302639 h 410506"/>
                <a:gd name="connsiteX2" fmla="*/ 101148 w 577225"/>
                <a:gd name="connsiteY2" fmla="*/ 410506 h 410506"/>
                <a:gd name="connsiteX3" fmla="*/ 20628 w 577225"/>
                <a:gd name="connsiteY3" fmla="*/ 5548 h 410506"/>
                <a:gd name="connsiteX0" fmla="*/ 0 w 577225"/>
                <a:gd name="connsiteY0" fmla="*/ 50031 h 410506"/>
                <a:gd name="connsiteX1" fmla="*/ 553461 w 577225"/>
                <a:gd name="connsiteY1" fmla="*/ 367083 h 410506"/>
                <a:gd name="connsiteX0" fmla="*/ 20628 w 577225"/>
                <a:gd name="connsiteY0" fmla="*/ 5548 h 410506"/>
                <a:gd name="connsiteX1" fmla="*/ 577225 w 577225"/>
                <a:gd name="connsiteY1" fmla="*/ 302639 h 410506"/>
                <a:gd name="connsiteX2" fmla="*/ 101148 w 577225"/>
                <a:gd name="connsiteY2" fmla="*/ 410506 h 410506"/>
                <a:gd name="connsiteX3" fmla="*/ 20628 w 577225"/>
                <a:gd name="connsiteY3" fmla="*/ 5548 h 410506"/>
                <a:gd name="connsiteX0" fmla="*/ 0 w 577225"/>
                <a:gd name="connsiteY0" fmla="*/ 50031 h 410506"/>
                <a:gd name="connsiteX1" fmla="*/ 553461 w 577225"/>
                <a:gd name="connsiteY1" fmla="*/ 367083 h 410506"/>
                <a:gd name="connsiteX0" fmla="*/ 20628 w 577225"/>
                <a:gd name="connsiteY0" fmla="*/ 17644 h 422602"/>
                <a:gd name="connsiteX1" fmla="*/ 577225 w 577225"/>
                <a:gd name="connsiteY1" fmla="*/ 314735 h 422602"/>
                <a:gd name="connsiteX2" fmla="*/ 101148 w 577225"/>
                <a:gd name="connsiteY2" fmla="*/ 422602 h 422602"/>
                <a:gd name="connsiteX3" fmla="*/ 20628 w 577225"/>
                <a:gd name="connsiteY3" fmla="*/ 17644 h 422602"/>
                <a:gd name="connsiteX0" fmla="*/ 0 w 577225"/>
                <a:gd name="connsiteY0" fmla="*/ 62127 h 422602"/>
                <a:gd name="connsiteX1" fmla="*/ 553461 w 577225"/>
                <a:gd name="connsiteY1" fmla="*/ 379179 h 422602"/>
                <a:gd name="connsiteX0" fmla="*/ 20628 w 577225"/>
                <a:gd name="connsiteY0" fmla="*/ 17644 h 462191"/>
                <a:gd name="connsiteX1" fmla="*/ 577225 w 577225"/>
                <a:gd name="connsiteY1" fmla="*/ 314735 h 462191"/>
                <a:gd name="connsiteX2" fmla="*/ 71064 w 577225"/>
                <a:gd name="connsiteY2" fmla="*/ 462191 h 462191"/>
                <a:gd name="connsiteX3" fmla="*/ 20628 w 577225"/>
                <a:gd name="connsiteY3" fmla="*/ 17644 h 462191"/>
                <a:gd name="connsiteX0" fmla="*/ 0 w 577225"/>
                <a:gd name="connsiteY0" fmla="*/ 62127 h 462191"/>
                <a:gd name="connsiteX1" fmla="*/ 553461 w 577225"/>
                <a:gd name="connsiteY1" fmla="*/ 379179 h 462191"/>
                <a:gd name="connsiteX0" fmla="*/ 5942 w 577225"/>
                <a:gd name="connsiteY0" fmla="*/ 19927 h 436102"/>
                <a:gd name="connsiteX1" fmla="*/ 577225 w 577225"/>
                <a:gd name="connsiteY1" fmla="*/ 288646 h 436102"/>
                <a:gd name="connsiteX2" fmla="*/ 71064 w 577225"/>
                <a:gd name="connsiteY2" fmla="*/ 436102 h 436102"/>
                <a:gd name="connsiteX3" fmla="*/ 5942 w 577225"/>
                <a:gd name="connsiteY3" fmla="*/ 19927 h 436102"/>
                <a:gd name="connsiteX0" fmla="*/ 0 w 577225"/>
                <a:gd name="connsiteY0" fmla="*/ 36038 h 436102"/>
                <a:gd name="connsiteX1" fmla="*/ 553461 w 577225"/>
                <a:gd name="connsiteY1" fmla="*/ 353090 h 436102"/>
                <a:gd name="connsiteX0" fmla="*/ 7281 w 578564"/>
                <a:gd name="connsiteY0" fmla="*/ 19927 h 436102"/>
                <a:gd name="connsiteX1" fmla="*/ 578564 w 578564"/>
                <a:gd name="connsiteY1" fmla="*/ 288646 h 436102"/>
                <a:gd name="connsiteX2" fmla="*/ 72403 w 578564"/>
                <a:gd name="connsiteY2" fmla="*/ 436102 h 436102"/>
                <a:gd name="connsiteX3" fmla="*/ 7281 w 578564"/>
                <a:gd name="connsiteY3" fmla="*/ 19927 h 436102"/>
                <a:gd name="connsiteX0" fmla="*/ 0 w 578564"/>
                <a:gd name="connsiteY0" fmla="*/ 62388 h 436102"/>
                <a:gd name="connsiteX1" fmla="*/ 554800 w 578564"/>
                <a:gd name="connsiteY1" fmla="*/ 353090 h 436102"/>
                <a:gd name="connsiteX0" fmla="*/ 7281 w 578564"/>
                <a:gd name="connsiteY0" fmla="*/ 19927 h 436102"/>
                <a:gd name="connsiteX1" fmla="*/ 578564 w 578564"/>
                <a:gd name="connsiteY1" fmla="*/ 288646 h 436102"/>
                <a:gd name="connsiteX2" fmla="*/ 72403 w 578564"/>
                <a:gd name="connsiteY2" fmla="*/ 436102 h 436102"/>
                <a:gd name="connsiteX3" fmla="*/ 7281 w 578564"/>
                <a:gd name="connsiteY3" fmla="*/ 19927 h 436102"/>
                <a:gd name="connsiteX0" fmla="*/ 0 w 578564"/>
                <a:gd name="connsiteY0" fmla="*/ 62388 h 436102"/>
                <a:gd name="connsiteX1" fmla="*/ 554800 w 578564"/>
                <a:gd name="connsiteY1" fmla="*/ 353090 h 436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78564" h="436102" stroke="0" extrusionOk="0">
                  <a:moveTo>
                    <a:pt x="7281" y="19927"/>
                  </a:moveTo>
                  <a:cubicBezTo>
                    <a:pt x="246061" y="-53634"/>
                    <a:pt x="512062" y="85536"/>
                    <a:pt x="578564" y="288646"/>
                  </a:cubicBezTo>
                  <a:lnTo>
                    <a:pt x="72403" y="436102"/>
                  </a:lnTo>
                  <a:lnTo>
                    <a:pt x="7281" y="19927"/>
                  </a:lnTo>
                  <a:close/>
                </a:path>
                <a:path w="578564" h="436102" fill="none">
                  <a:moveTo>
                    <a:pt x="0" y="62388"/>
                  </a:moveTo>
                  <a:cubicBezTo>
                    <a:pt x="202232" y="-92777"/>
                    <a:pt x="522611" y="148554"/>
                    <a:pt x="554800" y="353090"/>
                  </a:cubicBezTo>
                </a:path>
              </a:pathLst>
            </a:cu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/>
            </p:nvPr>
          </p:nvGraphicFramePr>
          <p:xfrm>
            <a:off x="5426467" y="1189483"/>
            <a:ext cx="10922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6" name="Equation" r:id="rId7" imgW="1091880" imgH="279360" progId="Equation.DSMT4">
                    <p:embed/>
                  </p:oleObj>
                </mc:Choice>
                <mc:Fallback>
                  <p:oleObj name="Equation" r:id="rId7" imgW="1091880" imgH="279360" progId="Equation.DSMT4">
                    <p:embed/>
                    <p:pic>
                      <p:nvPicPr>
                        <p:cNvPr id="19" name="Object 18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426467" y="1189483"/>
                          <a:ext cx="10922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>
              <p:extLst/>
            </p:nvPr>
          </p:nvGraphicFramePr>
          <p:xfrm>
            <a:off x="3997124" y="1757139"/>
            <a:ext cx="328843" cy="3980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7" name="Equation" r:id="rId9" imgW="241200" imgH="291960" progId="Equation.DSMT4">
                    <p:embed/>
                  </p:oleObj>
                </mc:Choice>
                <mc:Fallback>
                  <p:oleObj name="Equation" r:id="rId9" imgW="241200" imgH="291960" progId="Equation.DSMT4">
                    <p:embed/>
                    <p:pic>
                      <p:nvPicPr>
                        <p:cNvPr id="20" name="Object 19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997124" y="1757139"/>
                          <a:ext cx="328843" cy="3980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07384447"/>
                </p:ext>
              </p:extLst>
            </p:nvPr>
          </p:nvGraphicFramePr>
          <p:xfrm>
            <a:off x="5701104" y="2497711"/>
            <a:ext cx="239713" cy="260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8" name="Equation" r:id="rId11" imgW="152280" imgH="164880" progId="Equation.DSMT4">
                    <p:embed/>
                  </p:oleObj>
                </mc:Choice>
                <mc:Fallback>
                  <p:oleObj name="Equation" r:id="rId11" imgW="152280" imgH="16488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5701104" y="2497711"/>
                          <a:ext cx="239713" cy="260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/>
            </p:nvPr>
          </p:nvGraphicFramePr>
          <p:xfrm>
            <a:off x="6980824" y="2261938"/>
            <a:ext cx="2413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499" name="Equation" r:id="rId13" imgW="241200" imgH="279360" progId="Equation.DSMT4">
                    <p:embed/>
                  </p:oleObj>
                </mc:Choice>
                <mc:Fallback>
                  <p:oleObj name="Equation" r:id="rId13" imgW="241200" imgH="279360" progId="Equation.DSMT4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980824" y="2261938"/>
                          <a:ext cx="2413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Freeform 15"/>
            <p:cNvSpPr/>
            <p:nvPr/>
          </p:nvSpPr>
          <p:spPr>
            <a:xfrm>
              <a:off x="5437112" y="1588012"/>
              <a:ext cx="947076" cy="799700"/>
            </a:xfrm>
            <a:custGeom>
              <a:avLst/>
              <a:gdLst>
                <a:gd name="connsiteX0" fmla="*/ 0 w 971550"/>
                <a:gd name="connsiteY0" fmla="*/ 7790 h 755503"/>
                <a:gd name="connsiteX1" fmla="*/ 157163 w 971550"/>
                <a:gd name="connsiteY1" fmla="*/ 7790 h 755503"/>
                <a:gd name="connsiteX2" fmla="*/ 285750 w 971550"/>
                <a:gd name="connsiteY2" fmla="*/ 88753 h 755503"/>
                <a:gd name="connsiteX3" fmla="*/ 481013 w 971550"/>
                <a:gd name="connsiteY3" fmla="*/ 460228 h 755503"/>
                <a:gd name="connsiteX4" fmla="*/ 590550 w 971550"/>
                <a:gd name="connsiteY4" fmla="*/ 588815 h 755503"/>
                <a:gd name="connsiteX5" fmla="*/ 762000 w 971550"/>
                <a:gd name="connsiteY5" fmla="*/ 717403 h 755503"/>
                <a:gd name="connsiteX6" fmla="*/ 971550 w 971550"/>
                <a:gd name="connsiteY6" fmla="*/ 755503 h 755503"/>
                <a:gd name="connsiteX0" fmla="*/ 0 w 971550"/>
                <a:gd name="connsiteY0" fmla="*/ 7790 h 755503"/>
                <a:gd name="connsiteX1" fmla="*/ 157163 w 971550"/>
                <a:gd name="connsiteY1" fmla="*/ 7790 h 755503"/>
                <a:gd name="connsiteX2" fmla="*/ 285750 w 971550"/>
                <a:gd name="connsiteY2" fmla="*/ 88753 h 755503"/>
                <a:gd name="connsiteX3" fmla="*/ 481013 w 971550"/>
                <a:gd name="connsiteY3" fmla="*/ 460228 h 755503"/>
                <a:gd name="connsiteX4" fmla="*/ 590550 w 971550"/>
                <a:gd name="connsiteY4" fmla="*/ 588815 h 755503"/>
                <a:gd name="connsiteX5" fmla="*/ 762000 w 971550"/>
                <a:gd name="connsiteY5" fmla="*/ 717403 h 755503"/>
                <a:gd name="connsiteX6" fmla="*/ 971550 w 971550"/>
                <a:gd name="connsiteY6" fmla="*/ 755503 h 755503"/>
                <a:gd name="connsiteX0" fmla="*/ 0 w 814387"/>
                <a:gd name="connsiteY0" fmla="*/ 0 h 747713"/>
                <a:gd name="connsiteX1" fmla="*/ 128587 w 814387"/>
                <a:gd name="connsiteY1" fmla="*/ 80963 h 747713"/>
                <a:gd name="connsiteX2" fmla="*/ 323850 w 814387"/>
                <a:gd name="connsiteY2" fmla="*/ 452438 h 747713"/>
                <a:gd name="connsiteX3" fmla="*/ 433387 w 814387"/>
                <a:gd name="connsiteY3" fmla="*/ 581025 h 747713"/>
                <a:gd name="connsiteX4" fmla="*/ 604837 w 814387"/>
                <a:gd name="connsiteY4" fmla="*/ 709613 h 747713"/>
                <a:gd name="connsiteX5" fmla="*/ 814387 w 814387"/>
                <a:gd name="connsiteY5" fmla="*/ 747713 h 74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4387" h="747713">
                  <a:moveTo>
                    <a:pt x="0" y="0"/>
                  </a:moveTo>
                  <a:cubicBezTo>
                    <a:pt x="47625" y="13494"/>
                    <a:pt x="74612" y="5557"/>
                    <a:pt x="128587" y="80963"/>
                  </a:cubicBezTo>
                  <a:cubicBezTo>
                    <a:pt x="182562" y="156369"/>
                    <a:pt x="273050" y="369094"/>
                    <a:pt x="323850" y="452438"/>
                  </a:cubicBezTo>
                  <a:cubicBezTo>
                    <a:pt x="374650" y="535782"/>
                    <a:pt x="386556" y="538163"/>
                    <a:pt x="433387" y="581025"/>
                  </a:cubicBezTo>
                  <a:cubicBezTo>
                    <a:pt x="480218" y="623888"/>
                    <a:pt x="541337" y="681832"/>
                    <a:pt x="604837" y="709613"/>
                  </a:cubicBezTo>
                  <a:cubicBezTo>
                    <a:pt x="668337" y="737394"/>
                    <a:pt x="741362" y="742553"/>
                    <a:pt x="814387" y="747713"/>
                  </a:cubicBezTo>
                </a:path>
              </a:pathLst>
            </a:custGeom>
            <a:noFill/>
            <a:ln w="222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/>
          </p:nvPr>
        </p:nvGraphicFramePr>
        <p:xfrm>
          <a:off x="5347086" y="2685532"/>
          <a:ext cx="1136860" cy="3476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0" name="Equation" r:id="rId15" imgW="711000" imgH="228600" progId="Equation.DSMT4">
                  <p:embed/>
                </p:oleObj>
              </mc:Choice>
              <mc:Fallback>
                <p:oleObj name="Equation" r:id="rId15" imgW="711000" imgH="228600" progId="Equation.DSMT4">
                  <p:embed/>
                  <p:pic>
                    <p:nvPicPr>
                      <p:cNvPr id="24" name="Object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347086" y="2685532"/>
                        <a:ext cx="1136860" cy="3476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030383" y="2738320"/>
            <a:ext cx="2709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Occupational probability = </a:t>
            </a:r>
            <a:endParaRPr lang="en-US" dirty="0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/>
          </p:nvPr>
        </p:nvGraphicFramePr>
        <p:xfrm>
          <a:off x="9805429" y="2467623"/>
          <a:ext cx="894633" cy="94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1" name="Equation" r:id="rId17" imgW="495000" imgH="520560" progId="Equation.DSMT4">
                  <p:embed/>
                </p:oleObj>
              </mc:Choice>
              <mc:Fallback>
                <p:oleObj name="Equation" r:id="rId17" imgW="495000" imgH="52056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805429" y="2467623"/>
                        <a:ext cx="894633" cy="940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2971578" y="3666255"/>
            <a:ext cx="1667970" cy="1121664"/>
            <a:chOff x="830854" y="5190124"/>
            <a:chExt cx="1812476" cy="1121664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28" name="Oval 27"/>
            <p:cNvSpPr/>
            <p:nvPr/>
          </p:nvSpPr>
          <p:spPr>
            <a:xfrm>
              <a:off x="1171588" y="5190124"/>
              <a:ext cx="1249889" cy="1121664"/>
            </a:xfrm>
            <a:prstGeom prst="ellips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2543968" y="5705856"/>
              <a:ext cx="99362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31" name="Object 30"/>
            <p:cNvGraphicFramePr>
              <a:graphicFrameLocks noChangeAspect="1"/>
            </p:cNvGraphicFramePr>
            <p:nvPr>
              <p:extLst/>
            </p:nvPr>
          </p:nvGraphicFramePr>
          <p:xfrm>
            <a:off x="830854" y="5244207"/>
            <a:ext cx="269322" cy="354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02" name="Equation" r:id="rId19" imgW="164880" imgH="215640" progId="Equation.DSMT4">
                    <p:embed/>
                  </p:oleObj>
                </mc:Choice>
                <mc:Fallback>
                  <p:oleObj name="Equation" r:id="rId19" imgW="164880" imgH="215640" progId="Equation.DSMT4">
                    <p:embed/>
                    <p:pic>
                      <p:nvPicPr>
                        <p:cNvPr id="31" name="Object 30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830854" y="5244207"/>
                          <a:ext cx="269322" cy="3548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3" name="Group 32"/>
          <p:cNvGrpSpPr/>
          <p:nvPr/>
        </p:nvGrpSpPr>
        <p:grpSpPr>
          <a:xfrm>
            <a:off x="5445441" y="3563489"/>
            <a:ext cx="6177537" cy="1204462"/>
            <a:chOff x="2963073" y="4257925"/>
            <a:chExt cx="4743450" cy="1204462"/>
          </a:xfrm>
        </p:grpSpPr>
        <p:sp>
          <p:nvSpPr>
            <p:cNvPr id="34" name="TextBox 33"/>
            <p:cNvSpPr txBox="1"/>
            <p:nvPr/>
          </p:nvSpPr>
          <p:spPr>
            <a:xfrm>
              <a:off x="2963073" y="4257925"/>
              <a:ext cx="474345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Add two electrons-interacting with each other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/>
                <a:t>    Normal State:</a:t>
              </a:r>
            </a:p>
            <a:p>
              <a:pPr>
                <a:lnSpc>
                  <a:spcPct val="150000"/>
                </a:lnSpc>
              </a:pPr>
              <a:r>
                <a:rPr lang="en-US" dirty="0" smtClean="0"/>
                <a:t>    Will find that  		         (normal state </a:t>
              </a:r>
              <a:r>
                <a:rPr lang="en-US" u="sng" dirty="0" smtClean="0"/>
                <a:t>unstable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graphicFrame>
          <p:nvGraphicFramePr>
            <p:cNvPr id="35" name="Object 34"/>
            <p:cNvGraphicFramePr>
              <a:graphicFrameLocks noChangeAspect="1"/>
            </p:cNvGraphicFramePr>
            <p:nvPr>
              <p:extLst/>
            </p:nvPr>
          </p:nvGraphicFramePr>
          <p:xfrm>
            <a:off x="4335253" y="4727517"/>
            <a:ext cx="9779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03" name="Equation" r:id="rId21" imgW="977760" imgH="330120" progId="Equation.DSMT4">
                    <p:embed/>
                  </p:oleObj>
                </mc:Choice>
                <mc:Fallback>
                  <p:oleObj name="Equation" r:id="rId21" imgW="977760" imgH="330120" progId="Equation.DSMT4">
                    <p:embed/>
                    <p:pic>
                      <p:nvPicPr>
                        <p:cNvPr id="35" name="Object 34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4335253" y="4727517"/>
                          <a:ext cx="9779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6" name="Object 35"/>
            <p:cNvGraphicFramePr>
              <a:graphicFrameLocks noChangeAspect="1"/>
            </p:cNvGraphicFramePr>
            <p:nvPr>
              <p:extLst/>
            </p:nvPr>
          </p:nvGraphicFramePr>
          <p:xfrm>
            <a:off x="4338657" y="5132187"/>
            <a:ext cx="977900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04" name="Equation" r:id="rId23" imgW="977760" imgH="330120" progId="Equation.DSMT4">
                    <p:embed/>
                  </p:oleObj>
                </mc:Choice>
                <mc:Fallback>
                  <p:oleObj name="Equation" r:id="rId23" imgW="977760" imgH="330120" progId="Equation.DSMT4">
                    <p:embed/>
                    <p:pic>
                      <p:nvPicPr>
                        <p:cNvPr id="36" name="Object 35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4338657" y="5132187"/>
                          <a:ext cx="977900" cy="330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7" name="TextBox 36"/>
          <p:cNvSpPr txBox="1"/>
          <p:nvPr/>
        </p:nvSpPr>
        <p:spPr>
          <a:xfrm>
            <a:off x="425754" y="5109473"/>
            <a:ext cx="2724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Expect ground state to be </a:t>
            </a:r>
            <a:endParaRPr lang="en-US" dirty="0"/>
          </a:p>
        </p:txBody>
      </p:sp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460142"/>
              </p:ext>
            </p:extLst>
          </p:nvPr>
        </p:nvGraphicFramePr>
        <p:xfrm>
          <a:off x="3162299" y="5095032"/>
          <a:ext cx="2810713" cy="4088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5" name="Equation" r:id="rId25" imgW="2095200" imgH="304560" progId="Equation.DSMT4">
                  <p:embed/>
                </p:oleObj>
              </mc:Choice>
              <mc:Fallback>
                <p:oleObj name="Equation" r:id="rId25" imgW="2095200" imgH="304560" progId="Equation.DSMT4">
                  <p:embed/>
                  <p:pic>
                    <p:nvPicPr>
                      <p:cNvPr id="38" name="Object 37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3162299" y="5095032"/>
                        <a:ext cx="2810713" cy="4088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238490"/>
              </p:ext>
            </p:extLst>
          </p:nvPr>
        </p:nvGraphicFramePr>
        <p:xfrm>
          <a:off x="4391025" y="5686425"/>
          <a:ext cx="3125788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6" name="Equation" r:id="rId27" imgW="1726920" imgH="507960" progId="Equation.DSMT4">
                  <p:embed/>
                </p:oleObj>
              </mc:Choice>
              <mc:Fallback>
                <p:oleObj name="Equation" r:id="rId27" imgW="1726920" imgH="507960" progId="Equation.DSMT4">
                  <p:embed/>
                  <p:pic>
                    <p:nvPicPr>
                      <p:cNvPr id="41" name="Object 40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4391025" y="5686425"/>
                        <a:ext cx="3125788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9103506" y="6310429"/>
            <a:ext cx="1651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the spin state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7962388" y="5820616"/>
            <a:ext cx="8324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here </a:t>
            </a:r>
            <a:endParaRPr lang="en-US" dirty="0"/>
          </a:p>
        </p:txBody>
      </p:sp>
      <p:graphicFrame>
        <p:nvGraphicFramePr>
          <p:cNvPr id="49" name="Object 48"/>
          <p:cNvGraphicFramePr>
            <a:graphicFrameLocks noChangeAspect="1"/>
          </p:cNvGraphicFramePr>
          <p:nvPr>
            <p:extLst/>
          </p:nvPr>
        </p:nvGraphicFramePr>
        <p:xfrm>
          <a:off x="2220643" y="2484429"/>
          <a:ext cx="2689225" cy="874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7" name="Equation" r:id="rId29" imgW="1600200" imgH="520560" progId="Equation.DSMT4">
                  <p:embed/>
                </p:oleObj>
              </mc:Choice>
              <mc:Fallback>
                <p:oleObj name="Equation" r:id="rId29" imgW="1600200" imgH="520560" progId="Equation.DSMT4">
                  <p:embed/>
                  <p:pic>
                    <p:nvPicPr>
                      <p:cNvPr id="49" name="Object 48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2220643" y="2484429"/>
                        <a:ext cx="2689225" cy="874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67"/>
          <p:cNvGraphicFramePr>
            <a:graphicFrameLocks noChangeAspect="1"/>
          </p:cNvGraphicFramePr>
          <p:nvPr>
            <p:extLst/>
          </p:nvPr>
        </p:nvGraphicFramePr>
        <p:xfrm>
          <a:off x="4479069" y="3737106"/>
          <a:ext cx="291959" cy="354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" name="Equation" r:id="rId31" imgW="177480" imgH="215640" progId="Equation.DSMT4">
                  <p:embed/>
                </p:oleObj>
              </mc:Choice>
              <mc:Fallback>
                <p:oleObj name="Equation" r:id="rId31" imgW="177480" imgH="215640" progId="Equation.DSMT4">
                  <p:embed/>
                  <p:pic>
                    <p:nvPicPr>
                      <p:cNvPr id="68" name="Object 67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4479069" y="3737106"/>
                        <a:ext cx="291959" cy="354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Oval 68"/>
          <p:cNvSpPr/>
          <p:nvPr/>
        </p:nvSpPr>
        <p:spPr>
          <a:xfrm>
            <a:off x="3040274" y="414129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c 69"/>
          <p:cNvSpPr/>
          <p:nvPr/>
        </p:nvSpPr>
        <p:spPr>
          <a:xfrm>
            <a:off x="3923581" y="1233372"/>
            <a:ext cx="409919" cy="473828"/>
          </a:xfrm>
          <a:prstGeom prst="arc">
            <a:avLst>
              <a:gd name="adj1" fmla="val 10580010"/>
              <a:gd name="adj2" fmla="val 0"/>
            </a:avLst>
          </a:prstGeom>
          <a:ln w="28575">
            <a:solidFill>
              <a:srgbClr val="C0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/>
          <p:cNvCxnSpPr/>
          <p:nvPr/>
        </p:nvCxnSpPr>
        <p:spPr>
          <a:xfrm>
            <a:off x="7205422" y="830384"/>
            <a:ext cx="0" cy="45353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6929800" y="812553"/>
            <a:ext cx="0" cy="453538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>
          <a:xfrm>
            <a:off x="38985" y="3813205"/>
            <a:ext cx="2748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SUPERCONDUCTING </a:t>
            </a:r>
          </a:p>
          <a:p>
            <a:pPr algn="ctr"/>
            <a:r>
              <a:rPr lang="en-US" dirty="0" smtClean="0"/>
              <a:t>STATE </a:t>
            </a:r>
            <a:endParaRPr lang="en-US" dirty="0"/>
          </a:p>
        </p:txBody>
      </p:sp>
      <p:graphicFrame>
        <p:nvGraphicFramePr>
          <p:cNvPr id="84" name="Object 8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687312"/>
              </p:ext>
            </p:extLst>
          </p:nvPr>
        </p:nvGraphicFramePr>
        <p:xfrm>
          <a:off x="8780478" y="5638080"/>
          <a:ext cx="2717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9" name="Equation" r:id="rId33" imgW="1549080" imgH="355320" progId="Equation.DSMT4">
                  <p:embed/>
                </p:oleObj>
              </mc:Choice>
              <mc:Fallback>
                <p:oleObj name="Equation" r:id="rId33" imgW="1549080" imgH="355320" progId="Equation.DSMT4">
                  <p:embed/>
                  <p:pic>
                    <p:nvPicPr>
                      <p:cNvPr id="84" name="Object 83"/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8780478" y="5638080"/>
                        <a:ext cx="27178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" name="TextBox 84"/>
          <p:cNvSpPr txBox="1"/>
          <p:nvPr/>
        </p:nvSpPr>
        <p:spPr>
          <a:xfrm>
            <a:off x="8035348" y="6316672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</a:t>
            </a:r>
            <a:endParaRPr lang="en-US" dirty="0"/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144638"/>
              </p:ext>
            </p:extLst>
          </p:nvPr>
        </p:nvGraphicFramePr>
        <p:xfrm>
          <a:off x="8651151" y="6343953"/>
          <a:ext cx="453743" cy="428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0" name="Equation" r:id="rId35" imgW="241200" imgH="228600" progId="Equation.DSMT4">
                  <p:embed/>
                </p:oleObj>
              </mc:Choice>
              <mc:Fallback>
                <p:oleObj name="Equation" r:id="rId35" imgW="241200" imgH="228600" progId="Equation.DSMT4">
                  <p:embed/>
                  <p:pic>
                    <p:nvPicPr>
                      <p:cNvPr id="86" name="Object 85"/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8651151" y="6343953"/>
                        <a:ext cx="453743" cy="428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404447"/>
              </p:ext>
            </p:extLst>
          </p:nvPr>
        </p:nvGraphicFramePr>
        <p:xfrm>
          <a:off x="401336" y="5849926"/>
          <a:ext cx="2257731" cy="557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1" name="Equation" r:id="rId37" imgW="2371527" imgH="586018" progId="Equation.DSMT4">
                  <p:embed/>
                </p:oleObj>
              </mc:Choice>
              <mc:Fallback>
                <p:oleObj name="Equation" r:id="rId37" imgW="2371527" imgH="58601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401336" y="5849926"/>
                        <a:ext cx="2257731" cy="557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440523" y="5129449"/>
            <a:ext cx="176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zero momentum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336069" y="5987723"/>
            <a:ext cx="351722" cy="2096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9626462"/>
              </p:ext>
            </p:extLst>
          </p:nvPr>
        </p:nvGraphicFramePr>
        <p:xfrm>
          <a:off x="9103506" y="1367187"/>
          <a:ext cx="646134" cy="3143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2" name="Equation" r:id="rId39" imgW="469800" imgH="228600" progId="Equation.DSMT4">
                  <p:embed/>
                </p:oleObj>
              </mc:Choice>
              <mc:Fallback>
                <p:oleObj name="Equation" r:id="rId39" imgW="469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9103506" y="1367187"/>
                        <a:ext cx="646134" cy="3143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749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7" grpId="0" animBg="1"/>
      <p:bldP spid="5" grpId="0"/>
      <p:bldP spid="10" grpId="0" animBg="1"/>
      <p:bldP spid="11" grpId="0" animBg="1"/>
      <p:bldP spid="25" grpId="0"/>
      <p:bldP spid="37" grpId="0"/>
      <p:bldP spid="46" grpId="0"/>
      <p:bldP spid="47" grpId="0"/>
      <p:bldP spid="69" grpId="0" animBg="1"/>
      <p:bldP spid="70" grpId="0" animBg="1"/>
      <p:bldP spid="82" grpId="0"/>
      <p:bldP spid="85" grpId="0"/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0381" y="536269"/>
            <a:ext cx="4708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err="1" smtClean="0"/>
              <a:t>Wavefunction</a:t>
            </a:r>
            <a:r>
              <a:rPr lang="en-US" dirty="0" smtClean="0"/>
              <a:t> contains a mixture of</a:t>
            </a:r>
            <a:r>
              <a:rPr lang="en-US" dirty="0"/>
              <a:t> </a:t>
            </a:r>
            <a:r>
              <a:rPr lang="en-US" u="sng" dirty="0" smtClean="0"/>
              <a:t>symmetric</a:t>
            </a:r>
            <a:r>
              <a:rPr lang="en-US" dirty="0" smtClean="0"/>
              <a:t> and </a:t>
            </a:r>
            <a:r>
              <a:rPr lang="en-US" u="sng" dirty="0" smtClean="0"/>
              <a:t>antisymmetric</a:t>
            </a:r>
            <a:r>
              <a:rPr lang="en-US" dirty="0" smtClean="0"/>
              <a:t> spatial wave functions 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773968"/>
              </p:ext>
            </p:extLst>
          </p:nvPr>
        </p:nvGraphicFramePr>
        <p:xfrm>
          <a:off x="5980113" y="914818"/>
          <a:ext cx="5149850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5" name="Equation" r:id="rId3" imgW="4863960" imgH="1091880" progId="Equation.DSMT4">
                  <p:embed/>
                </p:oleObj>
              </mc:Choice>
              <mc:Fallback>
                <p:oleObj name="Equation" r:id="rId3" imgW="4863960" imgH="1091880" progId="Equation.DSMT4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80113" y="914818"/>
                        <a:ext cx="5149850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6662856" y="489156"/>
            <a:ext cx="20872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C00000"/>
                </a:solidFill>
              </a:rPr>
              <a:t>s</a:t>
            </a:r>
            <a:r>
              <a:rPr lang="en-US" i="1" dirty="0" smtClean="0">
                <a:solidFill>
                  <a:srgbClr val="C00000"/>
                </a:solidFill>
              </a:rPr>
              <a:t>inglet (asymmetric)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38998" y="2082654"/>
            <a:ext cx="1934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solidFill>
                  <a:srgbClr val="006600"/>
                </a:solidFill>
              </a:rPr>
              <a:t>t</a:t>
            </a:r>
            <a:r>
              <a:rPr lang="en-US" i="1" dirty="0" smtClean="0">
                <a:solidFill>
                  <a:srgbClr val="006600"/>
                </a:solidFill>
              </a:rPr>
              <a:t>riplet (symmetric)</a:t>
            </a:r>
            <a:endParaRPr lang="en-US" i="1" dirty="0">
              <a:solidFill>
                <a:srgbClr val="0066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989388" y="489156"/>
            <a:ext cx="1165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006600"/>
                </a:solidFill>
              </a:rPr>
              <a:t>symmetric</a:t>
            </a:r>
            <a:endParaRPr lang="en-US" i="1" dirty="0">
              <a:solidFill>
                <a:srgbClr val="0066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063966" y="2071087"/>
            <a:ext cx="1275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solidFill>
                  <a:srgbClr val="C00000"/>
                </a:solidFill>
              </a:rPr>
              <a:t>asymmetric</a:t>
            </a:r>
            <a:endParaRPr lang="en-US" i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0969" y="2747772"/>
                <a:ext cx="111610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Assume singlet spin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 symmetric spatial wave function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particles close together to take advantage of </a:t>
                </a:r>
                <a:r>
                  <a:rPr lang="en-US" u="sng" dirty="0" smtClean="0"/>
                  <a:t>attraction</a:t>
                </a:r>
                <a:endParaRPr lang="en-US" u="sng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969" y="2747772"/>
                <a:ext cx="11161063" cy="369332"/>
              </a:xfrm>
              <a:prstGeom prst="rect">
                <a:avLst/>
              </a:prstGeom>
              <a:blipFill>
                <a:blip r:embed="rId5"/>
                <a:stretch>
                  <a:fillRect l="-492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671917"/>
              </p:ext>
            </p:extLst>
          </p:nvPr>
        </p:nvGraphicFramePr>
        <p:xfrm>
          <a:off x="1874196" y="3166440"/>
          <a:ext cx="3665538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6" name="Equation" r:id="rId6" imgW="3288960" imgH="533160" progId="Equation.DSMT4">
                  <p:embed/>
                </p:oleObj>
              </mc:Choice>
              <mc:Fallback>
                <p:oleObj name="Equation" r:id="rId6" imgW="3288960" imgH="53316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74196" y="3166440"/>
                        <a:ext cx="3665538" cy="593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8011945"/>
              </p:ext>
            </p:extLst>
          </p:nvPr>
        </p:nvGraphicFramePr>
        <p:xfrm>
          <a:off x="5568593" y="3242839"/>
          <a:ext cx="187801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7" name="Equation" r:id="rId8" imgW="1600200" imgH="660240" progId="Equation.DSMT4">
                  <p:embed/>
                </p:oleObj>
              </mc:Choice>
              <mc:Fallback>
                <p:oleObj name="Equation" r:id="rId8" imgW="1600200" imgH="6602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568593" y="3242839"/>
                        <a:ext cx="1878013" cy="774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534474"/>
              </p:ext>
            </p:extLst>
          </p:nvPr>
        </p:nvGraphicFramePr>
        <p:xfrm>
          <a:off x="1290422" y="4418247"/>
          <a:ext cx="75342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8" name="Equation" r:id="rId10" imgW="6286320" imgH="533160" progId="Equation.DSMT4">
                  <p:embed/>
                </p:oleObj>
              </mc:Choice>
              <mc:Fallback>
                <p:oleObj name="Equation" r:id="rId10" imgW="6286320" imgH="53316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290422" y="4418247"/>
                        <a:ext cx="7534275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78657"/>
              </p:ext>
            </p:extLst>
          </p:nvPr>
        </p:nvGraphicFramePr>
        <p:xfrm>
          <a:off x="2645643" y="5226229"/>
          <a:ext cx="846631" cy="440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9" name="Equation" r:id="rId12" imgW="634680" imgH="330120" progId="Equation.DSMT4">
                  <p:embed/>
                </p:oleObj>
              </mc:Choice>
              <mc:Fallback>
                <p:oleObj name="Equation" r:id="rId12" imgW="63468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645643" y="5226229"/>
                        <a:ext cx="846631" cy="4402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925518"/>
              </p:ext>
            </p:extLst>
          </p:nvPr>
        </p:nvGraphicFramePr>
        <p:xfrm>
          <a:off x="3984558" y="5074464"/>
          <a:ext cx="2741222" cy="689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0" name="Equation" r:id="rId14" imgW="2273040" imgH="571320" progId="Equation.DSMT4">
                  <p:embed/>
                </p:oleObj>
              </mc:Choice>
              <mc:Fallback>
                <p:oleObj name="Equation" r:id="rId14" imgW="2273040" imgH="57132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984558" y="5074464"/>
                        <a:ext cx="2741222" cy="689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9199709"/>
              </p:ext>
            </p:extLst>
          </p:nvPr>
        </p:nvGraphicFramePr>
        <p:xfrm>
          <a:off x="2980059" y="4890205"/>
          <a:ext cx="177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1" name="Equation" r:id="rId16" imgW="177480" imgH="279360" progId="Equation.DSMT4">
                  <p:embed/>
                </p:oleObj>
              </mc:Choice>
              <mc:Fallback>
                <p:oleObj name="Equation" r:id="rId16" imgW="177480" imgH="27936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980059" y="4890205"/>
                        <a:ext cx="177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751502" y="8404937"/>
            <a:ext cx="2759689" cy="2314575"/>
            <a:chOff x="1971109" y="5014913"/>
            <a:chExt cx="2759689" cy="2314575"/>
          </a:xfrm>
        </p:grpSpPr>
        <p:grpSp>
          <p:nvGrpSpPr>
            <p:cNvPr id="20" name="Group 19"/>
            <p:cNvGrpSpPr/>
            <p:nvPr/>
          </p:nvGrpSpPr>
          <p:grpSpPr>
            <a:xfrm>
              <a:off x="1971109" y="5268397"/>
              <a:ext cx="1707688" cy="1806655"/>
              <a:chOff x="1971109" y="5268397"/>
              <a:chExt cx="1707688" cy="1806655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195166" y="5577234"/>
                <a:ext cx="1096069" cy="10476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1971109" y="5341827"/>
                <a:ext cx="1547214" cy="152828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298111" y="5528789"/>
                <a:ext cx="1023402" cy="1283794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flipH="1">
                <a:off x="2585754" y="5341827"/>
                <a:ext cx="286125" cy="1647281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Arrow Connector 29"/>
              <p:cNvCxnSpPr/>
              <p:nvPr/>
            </p:nvCxnSpPr>
            <p:spPr>
              <a:xfrm flipV="1">
                <a:off x="3042954" y="5952683"/>
                <a:ext cx="248281" cy="93863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 flipH="1">
                <a:off x="3492588" y="5813404"/>
                <a:ext cx="186209" cy="7266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Oval 31"/>
              <p:cNvSpPr/>
              <p:nvPr/>
            </p:nvSpPr>
            <p:spPr>
              <a:xfrm>
                <a:off x="3279881" y="6752026"/>
                <a:ext cx="74937" cy="847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240963" y="5449797"/>
                <a:ext cx="74937" cy="847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2547530" y="6990273"/>
                <a:ext cx="74937" cy="8477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837632" y="5268397"/>
                <a:ext cx="74937" cy="767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Arrow Connector 35"/>
              <p:cNvCxnSpPr>
                <a:stCxn id="32" idx="2"/>
              </p:cNvCxnSpPr>
              <p:nvPr/>
            </p:nvCxnSpPr>
            <p:spPr>
              <a:xfrm flipH="1">
                <a:off x="2638425" y="6794416"/>
                <a:ext cx="641456" cy="23824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V="1">
                <a:off x="2289978" y="5322002"/>
                <a:ext cx="504886" cy="170185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21" name="Object 20"/>
            <p:cNvGraphicFramePr>
              <a:graphicFrameLocks noChangeAspect="1"/>
            </p:cNvGraphicFramePr>
            <p:nvPr>
              <p:extLst/>
            </p:nvPr>
          </p:nvGraphicFramePr>
          <p:xfrm>
            <a:off x="1996040" y="5249109"/>
            <a:ext cx="292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2" name="Equation" r:id="rId18" imgW="291960" imgH="228600" progId="Equation.DSMT4">
                    <p:embed/>
                  </p:oleObj>
                </mc:Choice>
                <mc:Fallback>
                  <p:oleObj name="Equation" r:id="rId18" imgW="291960" imgH="228600" progId="Equation.DSMT4">
                    <p:embed/>
                    <p:pic>
                      <p:nvPicPr>
                        <p:cNvPr id="21" name="Object 20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1996040" y="5249109"/>
                          <a:ext cx="292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/>
            </p:nvPr>
          </p:nvGraphicFramePr>
          <p:xfrm>
            <a:off x="2794000" y="5014913"/>
            <a:ext cx="3302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3" name="Equation" r:id="rId20" imgW="330120" imgH="279360" progId="Equation.DSMT4">
                    <p:embed/>
                  </p:oleObj>
                </mc:Choice>
                <mc:Fallback>
                  <p:oleObj name="Equation" r:id="rId20" imgW="330120" imgH="279360" progId="Equation.DSMT4">
                    <p:embed/>
                    <p:pic>
                      <p:nvPicPr>
                        <p:cNvPr id="22" name="Object 21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2794000" y="5014913"/>
                          <a:ext cx="3302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/>
            </p:nvPr>
          </p:nvGraphicFramePr>
          <p:xfrm>
            <a:off x="3332552" y="6730610"/>
            <a:ext cx="165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4" name="Equation" r:id="rId22" imgW="164880" imgH="228600" progId="Equation.DSMT4">
                    <p:embed/>
                  </p:oleObj>
                </mc:Choice>
                <mc:Fallback>
                  <p:oleObj name="Equation" r:id="rId22" imgW="164880" imgH="228600" progId="Equation.DSMT4">
                    <p:embed/>
                    <p:pic>
                      <p:nvPicPr>
                        <p:cNvPr id="23" name="Object 22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332552" y="6730610"/>
                          <a:ext cx="165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/>
            </p:nvPr>
          </p:nvGraphicFramePr>
          <p:xfrm>
            <a:off x="2401888" y="7050088"/>
            <a:ext cx="1905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5" name="Equation" r:id="rId24" imgW="190440" imgH="279360" progId="Equation.DSMT4">
                    <p:embed/>
                  </p:oleObj>
                </mc:Choice>
                <mc:Fallback>
                  <p:oleObj name="Equation" r:id="rId24" imgW="190440" imgH="279360" progId="Equation.DSMT4">
                    <p:embed/>
                    <p:pic>
                      <p:nvPicPr>
                        <p:cNvPr id="24" name="Object 23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2401888" y="7050088"/>
                          <a:ext cx="1905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/>
            </p:nvPr>
          </p:nvGraphicFramePr>
          <p:xfrm>
            <a:off x="3689398" y="5593972"/>
            <a:ext cx="10414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76" name="Equation" r:id="rId26" imgW="1041120" imgH="291960" progId="Equation.DSMT4">
                    <p:embed/>
                  </p:oleObj>
                </mc:Choice>
                <mc:Fallback>
                  <p:oleObj name="Equation" r:id="rId26" imgW="1041120" imgH="291960" progId="Equation.DSMT4">
                    <p:embed/>
                    <p:pic>
                      <p:nvPicPr>
                        <p:cNvPr id="25" name="Object 24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3689398" y="5593972"/>
                          <a:ext cx="10414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354023"/>
              </p:ext>
            </p:extLst>
          </p:nvPr>
        </p:nvGraphicFramePr>
        <p:xfrm>
          <a:off x="5196937" y="4798239"/>
          <a:ext cx="1714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7" name="Equation" r:id="rId28" imgW="171546" imgH="276157" progId="Equation.DSMT4">
                  <p:embed/>
                </p:oleObj>
              </mc:Choice>
              <mc:Fallback>
                <p:oleObj name="Equation" r:id="rId28" imgW="171546" imgH="276157" progId="Equation.DSMT4">
                  <p:embed/>
                  <p:pic>
                    <p:nvPicPr>
                      <p:cNvPr id="43" name="Object 42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196937" y="4798239"/>
                        <a:ext cx="171450" cy="27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5379829"/>
              </p:ext>
            </p:extLst>
          </p:nvPr>
        </p:nvGraphicFramePr>
        <p:xfrm>
          <a:off x="2949575" y="6046788"/>
          <a:ext cx="2767013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8" name="Equation" r:id="rId30" imgW="2222280" imgH="482400" progId="Equation.DSMT4">
                  <p:embed/>
                </p:oleObj>
              </mc:Choice>
              <mc:Fallback>
                <p:oleObj name="Equation" r:id="rId30" imgW="2222280" imgH="48240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2949575" y="6046788"/>
                        <a:ext cx="2767013" cy="600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8894118"/>
              </p:ext>
            </p:extLst>
          </p:nvPr>
        </p:nvGraphicFramePr>
        <p:xfrm>
          <a:off x="228430" y="3869353"/>
          <a:ext cx="956880" cy="4454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79" name="Equation" r:id="rId32" imgW="736560" imgH="342720" progId="Equation.DSMT4">
                  <p:embed/>
                </p:oleObj>
              </mc:Choice>
              <mc:Fallback>
                <p:oleObj name="Equation" r:id="rId32" imgW="73656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228430" y="3869353"/>
                        <a:ext cx="956880" cy="4454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41"/>
          <p:cNvSpPr/>
          <p:nvPr/>
        </p:nvSpPr>
        <p:spPr>
          <a:xfrm>
            <a:off x="1131564" y="3832914"/>
            <a:ext cx="317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x</a:t>
            </a:r>
            <a:endParaRPr lang="en-US" sz="2400" dirty="0"/>
          </a:p>
        </p:txBody>
      </p:sp>
      <p:graphicFrame>
        <p:nvGraphicFramePr>
          <p:cNvPr id="45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183786"/>
              </p:ext>
            </p:extLst>
          </p:nvPr>
        </p:nvGraphicFramePr>
        <p:xfrm>
          <a:off x="7880898" y="4822986"/>
          <a:ext cx="166687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0" name="Equation" r:id="rId34" imgW="166644" imgH="271565" progId="Equation.DSMT4">
                  <p:embed/>
                </p:oleObj>
              </mc:Choice>
              <mc:Fallback>
                <p:oleObj name="Equation" r:id="rId34" imgW="166644" imgH="27156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7880898" y="4822986"/>
                        <a:ext cx="166687" cy="271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Rectangle 45"/>
          <p:cNvSpPr/>
          <p:nvPr/>
        </p:nvSpPr>
        <p:spPr>
          <a:xfrm>
            <a:off x="509117" y="1377090"/>
            <a:ext cx="4927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300"/>
              </a:spcAft>
            </a:pPr>
            <a:r>
              <a:rPr lang="en-US" dirty="0" smtClean="0"/>
              <a:t>Overall </a:t>
            </a:r>
            <a:r>
              <a:rPr lang="en-US" dirty="0"/>
              <a:t>state must be </a:t>
            </a:r>
            <a:r>
              <a:rPr lang="en-US" u="sng" dirty="0"/>
              <a:t>antisymmetric</a:t>
            </a:r>
            <a:r>
              <a:rPr lang="en-US" dirty="0"/>
              <a:t> with exchange due to Fermi </a:t>
            </a:r>
            <a:r>
              <a:rPr lang="en-US" dirty="0" smtClean="0"/>
              <a:t>statistics</a:t>
            </a:r>
            <a:endParaRPr lang="en-US" dirty="0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2118220"/>
              </p:ext>
            </p:extLst>
          </p:nvPr>
        </p:nvGraphicFramePr>
        <p:xfrm>
          <a:off x="7658630" y="5169511"/>
          <a:ext cx="6762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" name="Equation" r:id="rId36" imgW="507960" imgH="330120" progId="Equation.DSMT4">
                  <p:embed/>
                </p:oleObj>
              </mc:Choice>
              <mc:Fallback>
                <p:oleObj name="Equation" r:id="rId36" imgW="507960" imgH="3301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7658630" y="5169511"/>
                        <a:ext cx="676275" cy="439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890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42" grpId="0"/>
      <p:bldP spid="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63486" y="609795"/>
            <a:ext cx="2759689" cy="2314575"/>
            <a:chOff x="1971109" y="5014913"/>
            <a:chExt cx="2759689" cy="2314575"/>
          </a:xfrm>
        </p:grpSpPr>
        <p:grpSp>
          <p:nvGrpSpPr>
            <p:cNvPr id="3" name="Group 2"/>
            <p:cNvGrpSpPr/>
            <p:nvPr/>
          </p:nvGrpSpPr>
          <p:grpSpPr>
            <a:xfrm>
              <a:off x="1971109" y="5268397"/>
              <a:ext cx="1707688" cy="1806655"/>
              <a:chOff x="1971109" y="5268397"/>
              <a:chExt cx="1707688" cy="1806655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2195166" y="5577234"/>
                <a:ext cx="1096069" cy="104762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1971109" y="5341827"/>
                <a:ext cx="1547214" cy="152828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2298111" y="5528789"/>
                <a:ext cx="1023402" cy="1283794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2585754" y="5341827"/>
                <a:ext cx="286125" cy="1647281"/>
              </a:xfrm>
              <a:prstGeom prst="line">
                <a:avLst/>
              </a:prstGeom>
              <a:ln w="158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 flipV="1">
                <a:off x="3042954" y="5952683"/>
                <a:ext cx="248281" cy="93863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Arrow Connector 13"/>
              <p:cNvCxnSpPr/>
              <p:nvPr/>
            </p:nvCxnSpPr>
            <p:spPr>
              <a:xfrm flipH="1">
                <a:off x="3492588" y="5813404"/>
                <a:ext cx="186209" cy="72668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Oval 14"/>
              <p:cNvSpPr/>
              <p:nvPr/>
            </p:nvSpPr>
            <p:spPr>
              <a:xfrm>
                <a:off x="3279881" y="6752026"/>
                <a:ext cx="74937" cy="847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240963" y="5449797"/>
                <a:ext cx="74937" cy="84779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547530" y="6990273"/>
                <a:ext cx="74937" cy="84779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837632" y="5268397"/>
                <a:ext cx="74937" cy="7670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Arrow Connector 18"/>
              <p:cNvCxnSpPr>
                <a:stCxn id="15" idx="2"/>
              </p:cNvCxnSpPr>
              <p:nvPr/>
            </p:nvCxnSpPr>
            <p:spPr>
              <a:xfrm flipH="1">
                <a:off x="2638425" y="6794416"/>
                <a:ext cx="641456" cy="238246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2289978" y="5322002"/>
                <a:ext cx="504886" cy="170185"/>
              </a:xfrm>
              <a:prstGeom prst="straightConnector1">
                <a:avLst/>
              </a:prstGeom>
              <a:ln w="15875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aphicFrame>
          <p:nvGraphicFramePr>
            <p:cNvPr id="4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1996040" y="5249109"/>
            <a:ext cx="292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0" name="Equation" r:id="rId3" imgW="291960" imgH="228600" progId="Equation.DSMT4">
                    <p:embed/>
                  </p:oleObj>
                </mc:Choice>
                <mc:Fallback>
                  <p:oleObj name="Equation" r:id="rId3" imgW="291960" imgH="228600" progId="Equation.DSMT4">
                    <p:embed/>
                    <p:pic>
                      <p:nvPicPr>
                        <p:cNvPr id="4" name="Object 3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996040" y="5249109"/>
                          <a:ext cx="292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2794000" y="5014913"/>
            <a:ext cx="3302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1" name="Equation" r:id="rId5" imgW="330120" imgH="279360" progId="Equation.DSMT4">
                    <p:embed/>
                  </p:oleObj>
                </mc:Choice>
                <mc:Fallback>
                  <p:oleObj name="Equation" r:id="rId5" imgW="330120" imgH="279360" progId="Equation.DSMT4">
                    <p:embed/>
                    <p:pic>
                      <p:nvPicPr>
                        <p:cNvPr id="5" name="Object 4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2794000" y="5014913"/>
                          <a:ext cx="3302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3332552" y="6730610"/>
            <a:ext cx="165100" cy="228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2" name="Equation" r:id="rId7" imgW="164880" imgH="228600" progId="Equation.DSMT4">
                    <p:embed/>
                  </p:oleObj>
                </mc:Choice>
                <mc:Fallback>
                  <p:oleObj name="Equation" r:id="rId7" imgW="164880" imgH="228600" progId="Equation.DSMT4">
                    <p:embed/>
                    <p:pic>
                      <p:nvPicPr>
                        <p:cNvPr id="6" name="Object 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332552" y="6730610"/>
                          <a:ext cx="165100" cy="2286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2401888" y="7050088"/>
            <a:ext cx="190500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3" name="Equation" r:id="rId9" imgW="190440" imgH="279360" progId="Equation.DSMT4">
                    <p:embed/>
                  </p:oleObj>
                </mc:Choice>
                <mc:Fallback>
                  <p:oleObj name="Equation" r:id="rId9" imgW="190440" imgH="279360" progId="Equation.DSMT4">
                    <p:embed/>
                    <p:pic>
                      <p:nvPicPr>
                        <p:cNvPr id="7" name="Object 6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401888" y="7050088"/>
                          <a:ext cx="190500" cy="2794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3689398" y="5593972"/>
            <a:ext cx="1041400" cy="292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24" name="Equation" r:id="rId11" imgW="1041120" imgH="291960" progId="Equation.DSMT4">
                    <p:embed/>
                  </p:oleObj>
                </mc:Choice>
                <mc:Fallback>
                  <p:oleObj name="Equation" r:id="rId11" imgW="1041120" imgH="291960" progId="Equation.DSMT4">
                    <p:embed/>
                    <p:pic>
                      <p:nvPicPr>
                        <p:cNvPr id="8" name="Object 7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689398" y="5593972"/>
                          <a:ext cx="1041400" cy="2921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044163"/>
              </p:ext>
            </p:extLst>
          </p:nvPr>
        </p:nvGraphicFramePr>
        <p:xfrm>
          <a:off x="4171586" y="2376658"/>
          <a:ext cx="2184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5" name="Equation" r:id="rId13" imgW="2184120" imgH="482400" progId="Equation.DSMT4">
                  <p:embed/>
                </p:oleObj>
              </mc:Choice>
              <mc:Fallback>
                <p:oleObj name="Equation" r:id="rId13" imgW="2184120" imgH="482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171586" y="2376658"/>
                        <a:ext cx="2184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 flipH="1">
            <a:off x="4623724" y="887925"/>
            <a:ext cx="2479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Cooper approximation </a:t>
            </a:r>
            <a:r>
              <a:rPr lang="en-US" dirty="0" smtClean="0"/>
              <a:t>: </a:t>
            </a:r>
            <a:endParaRPr lang="en-US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52356"/>
              </p:ext>
            </p:extLst>
          </p:nvPr>
        </p:nvGraphicFramePr>
        <p:xfrm>
          <a:off x="7143415" y="702335"/>
          <a:ext cx="30099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6" name="Equation" r:id="rId15" imgW="3009600" imgH="749160" progId="Equation.DSMT4">
                  <p:embed/>
                </p:oleObj>
              </mc:Choice>
              <mc:Fallback>
                <p:oleObj name="Equation" r:id="rId15" imgW="3009600" imgH="74916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143415" y="702335"/>
                        <a:ext cx="3009900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7796455" y="1513659"/>
            <a:ext cx="815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constant</a:t>
            </a:r>
            <a:endParaRPr lang="en-US" sz="1400" dirty="0"/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6497559"/>
              </p:ext>
            </p:extLst>
          </p:nvPr>
        </p:nvGraphicFramePr>
        <p:xfrm>
          <a:off x="10482651" y="740057"/>
          <a:ext cx="10287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7" name="Equation" r:id="rId17" imgW="1028520" imgH="291960" progId="Equation.DSMT4">
                  <p:embed/>
                </p:oleObj>
              </mc:Choice>
              <mc:Fallback>
                <p:oleObj name="Equation" r:id="rId17" imgW="1028520" imgH="291960" progId="Equation.DSMT4">
                  <p:embed/>
                  <p:pic>
                    <p:nvPicPr>
                      <p:cNvPr id="25" name="Object 24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482651" y="740057"/>
                        <a:ext cx="10287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6627167"/>
              </p:ext>
            </p:extLst>
          </p:nvPr>
        </p:nvGraphicFramePr>
        <p:xfrm>
          <a:off x="4279464" y="2980653"/>
          <a:ext cx="2065847" cy="600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8" name="Equation" r:id="rId19" imgW="2273040" imgH="660240" progId="Equation.DSMT4">
                  <p:embed/>
                </p:oleObj>
              </mc:Choice>
              <mc:Fallback>
                <p:oleObj name="Equation" r:id="rId19" imgW="2273040" imgH="66024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279464" y="2980653"/>
                        <a:ext cx="2065847" cy="600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725560"/>
              </p:ext>
            </p:extLst>
          </p:nvPr>
        </p:nvGraphicFramePr>
        <p:xfrm>
          <a:off x="4421006" y="3736769"/>
          <a:ext cx="1924305" cy="656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9" name="Equation" r:id="rId21" imgW="2197080" imgH="749160" progId="Equation.DSMT4">
                  <p:embed/>
                </p:oleObj>
              </mc:Choice>
              <mc:Fallback>
                <p:oleObj name="Equation" r:id="rId21" imgW="2197080" imgH="74916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4421006" y="3736769"/>
                        <a:ext cx="1924305" cy="656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846356"/>
              </p:ext>
            </p:extLst>
          </p:nvPr>
        </p:nvGraphicFramePr>
        <p:xfrm>
          <a:off x="4058923" y="4623656"/>
          <a:ext cx="2689063" cy="680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0" name="Equation" r:id="rId23" imgW="2958840" imgH="749160" progId="Equation.DSMT4">
                  <p:embed/>
                </p:oleObj>
              </mc:Choice>
              <mc:Fallback>
                <p:oleObj name="Equation" r:id="rId23" imgW="2958840" imgH="749160" progId="Equation.DSMT4">
                  <p:embed/>
                  <p:pic>
                    <p:nvPicPr>
                      <p:cNvPr id="28" name="Object 27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058923" y="4623656"/>
                        <a:ext cx="2689063" cy="680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flipV="1">
            <a:off x="4053619" y="4601054"/>
            <a:ext cx="755904" cy="749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100375" y="4597815"/>
            <a:ext cx="755904" cy="7493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182093"/>
              </p:ext>
            </p:extLst>
          </p:nvPr>
        </p:nvGraphicFramePr>
        <p:xfrm>
          <a:off x="4443528" y="5447610"/>
          <a:ext cx="1408007" cy="6347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1" name="Equation" r:id="rId25" imgW="1549080" imgH="698400" progId="Equation.DSMT4">
                  <p:embed/>
                </p:oleObj>
              </mc:Choice>
              <mc:Fallback>
                <p:oleObj name="Equation" r:id="rId25" imgW="1549080" imgH="698400" progId="Equation.DSMT4">
                  <p:embed/>
                  <p:pic>
                    <p:nvPicPr>
                      <p:cNvPr id="31" name="Object 30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443528" y="5447610"/>
                        <a:ext cx="1408007" cy="6347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4053619" y="6216677"/>
            <a:ext cx="2310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Defines E in terms of V</a:t>
            </a:r>
            <a:endParaRPr lang="en-US" dirty="0"/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9935597"/>
              </p:ext>
            </p:extLst>
          </p:nvPr>
        </p:nvGraphicFramePr>
        <p:xfrm>
          <a:off x="7255380" y="1544962"/>
          <a:ext cx="5334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2" name="Equation" r:id="rId27" imgW="533160" imgH="228600" progId="Equation.DSMT4">
                  <p:embed/>
                </p:oleObj>
              </mc:Choice>
              <mc:Fallback>
                <p:oleObj name="Equation" r:id="rId27" imgW="5331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255380" y="1544962"/>
                        <a:ext cx="533400" cy="22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3025130" y="1486848"/>
            <a:ext cx="13308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/>
              <a:t>Debye energy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603542" y="75887"/>
            <a:ext cx="3028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Cooper’s attractive interaction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796822" y="170106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</a:t>
            </a:r>
            <a:endParaRPr lang="en-US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334118" y="1690829"/>
            <a:ext cx="529842" cy="22710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22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58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2923</TotalTime>
  <Words>911</Words>
  <Application>Microsoft Office PowerPoint</Application>
  <PresentationFormat>Widescreen</PresentationFormat>
  <Paragraphs>220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Symbol</vt:lpstr>
      <vt:lpstr>Times New Roman</vt:lpstr>
      <vt:lpstr>Wingdings</vt:lpstr>
      <vt:lpstr>Wingdings 3</vt:lpstr>
      <vt:lpstr>ZWAdobeF</vt:lpstr>
      <vt:lpstr>Office Theme</vt:lpstr>
      <vt:lpstr>Graph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Harlingen, Dale J</dc:creator>
  <cp:lastModifiedBy>Van Harlingen, Dale J</cp:lastModifiedBy>
  <cp:revision>44</cp:revision>
  <dcterms:created xsi:type="dcterms:W3CDTF">2019-08-28T19:25:40Z</dcterms:created>
  <dcterms:modified xsi:type="dcterms:W3CDTF">2019-09-24T20:12:42Z</dcterms:modified>
</cp:coreProperties>
</file>